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351" r:id="rId2"/>
    <p:sldId id="340" r:id="rId3"/>
    <p:sldId id="347" r:id="rId4"/>
    <p:sldId id="350" r:id="rId5"/>
    <p:sldId id="349" r:id="rId6"/>
    <p:sldId id="345" r:id="rId7"/>
    <p:sldId id="353" r:id="rId8"/>
    <p:sldId id="352" r:id="rId9"/>
  </p:sldIdLst>
  <p:sldSz cx="9144000" cy="6858000" type="screen4x3"/>
  <p:notesSz cx="6797675" cy="9928225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07" autoAdjust="0"/>
  </p:normalViewPr>
  <p:slideViewPr>
    <p:cSldViewPr snapToObjects="1">
      <p:cViewPr varScale="1">
        <p:scale>
          <a:sx n="51" d="100"/>
          <a:sy n="51" d="100"/>
        </p:scale>
        <p:origin x="17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5A984-EBC3-4294-97F9-485813CB5607}" type="datetimeFigureOut">
              <a:rPr lang="en-US" smtClean="0"/>
              <a:t>9/23/2019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A584D-FFCB-47D0-87EE-C68026326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482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38" name="Rectangle 2">
            <a:extLst>
              <a:ext uri="{FF2B5EF4-FFF2-40B4-BE49-F238E27FC236}">
                <a16:creationId xmlns:a16="http://schemas.microsoft.com/office/drawing/2014/main" id="{ED698BE3-D1BB-4A97-80AF-28C6101284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5539" name="Rectangle 3">
            <a:extLst>
              <a:ext uri="{FF2B5EF4-FFF2-40B4-BE49-F238E27FC236}">
                <a16:creationId xmlns:a16="http://schemas.microsoft.com/office/drawing/2014/main" id="{51E570F9-BF7D-40BA-9F47-2291D27D4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CATT is a grand title to describe the design philosophy of the vent-O-Mat range.</a:t>
            </a:r>
          </a:p>
          <a:p>
            <a:r>
              <a:rPr lang="en-US" altLang="en-US"/>
              <a:t>Presentation seeks to demistify the black art of selecting and sizing air valves.</a:t>
            </a:r>
          </a:p>
          <a:p>
            <a:r>
              <a:rPr lang="en-US" altLang="en-US"/>
              <a:t>If carried out correctly, air valves will allow the pipeline to operate at the designed value over its operational lifetime.</a:t>
            </a:r>
          </a:p>
        </p:txBody>
      </p:sp>
    </p:spTree>
    <p:extLst>
      <p:ext uri="{BB962C8B-B14F-4D97-AF65-F5344CB8AC3E}">
        <p14:creationId xmlns:p14="http://schemas.microsoft.com/office/powerpoint/2010/main" val="2148549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82" name="Rectangle 2">
            <a:extLst>
              <a:ext uri="{FF2B5EF4-FFF2-40B4-BE49-F238E27FC236}">
                <a16:creationId xmlns:a16="http://schemas.microsoft.com/office/drawing/2014/main" id="{619196A4-00FC-4944-AC59-031B9682E9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083" name="Rectangle 3">
            <a:extLst>
              <a:ext uri="{FF2B5EF4-FFF2-40B4-BE49-F238E27FC236}">
                <a16:creationId xmlns:a16="http://schemas.microsoft.com/office/drawing/2014/main" id="{ED64763E-779F-4D4D-882C-DF930C36A3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CATT is a grand title to describe the design philosophy of the vent-O-Mat range.</a:t>
            </a:r>
          </a:p>
          <a:p>
            <a:r>
              <a:rPr lang="en-US" altLang="en-US"/>
              <a:t>Presentation seeks to demistify the black art of selecting and sizing air valves.</a:t>
            </a:r>
          </a:p>
          <a:p>
            <a:r>
              <a:rPr lang="en-US" altLang="en-US"/>
              <a:t>If carried out correctly, air valves will allow the pipeline to operate at the designed value over its operational lifetime.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2" name="Rectangle 2">
            <a:extLst>
              <a:ext uri="{FF2B5EF4-FFF2-40B4-BE49-F238E27FC236}">
                <a16:creationId xmlns:a16="http://schemas.microsoft.com/office/drawing/2014/main" id="{66781A4E-A88F-47B8-9974-07252D9F8B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1443" name="Rectangle 3">
            <a:extLst>
              <a:ext uri="{FF2B5EF4-FFF2-40B4-BE49-F238E27FC236}">
                <a16:creationId xmlns:a16="http://schemas.microsoft.com/office/drawing/2014/main" id="{DFFA843E-6351-4E6A-B89E-B455B09F6D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CATT is a grand title to describe the design philosophy of the vent-O-Mat range.</a:t>
            </a:r>
          </a:p>
          <a:p>
            <a:r>
              <a:rPr lang="en-US" altLang="en-US"/>
              <a:t>Presentation seeks to demistify the black art of selecting and sizing air valves.</a:t>
            </a:r>
          </a:p>
          <a:p>
            <a:r>
              <a:rPr lang="en-US" altLang="en-US"/>
              <a:t>If carried out correctly, air valves will allow the pipeline to operate at the designed value over its operational lifetime.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2" name="Rectangle 2">
            <a:extLst>
              <a:ext uri="{FF2B5EF4-FFF2-40B4-BE49-F238E27FC236}">
                <a16:creationId xmlns:a16="http://schemas.microsoft.com/office/drawing/2014/main" id="{66781A4E-A88F-47B8-9974-07252D9F8B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1443" name="Rectangle 3">
            <a:extLst>
              <a:ext uri="{FF2B5EF4-FFF2-40B4-BE49-F238E27FC236}">
                <a16:creationId xmlns:a16="http://schemas.microsoft.com/office/drawing/2014/main" id="{DFFA843E-6351-4E6A-B89E-B455B09F6D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Floats lose buoyancy at 0.3 bar. As system drains, risk of static pressure above the valve leaking </a:t>
            </a:r>
          </a:p>
        </p:txBody>
      </p:sp>
    </p:spTree>
    <p:extLst>
      <p:ext uri="{BB962C8B-B14F-4D97-AF65-F5344CB8AC3E}">
        <p14:creationId xmlns:p14="http://schemas.microsoft.com/office/powerpoint/2010/main" val="126754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38" name="Rectangle 2">
            <a:extLst>
              <a:ext uri="{FF2B5EF4-FFF2-40B4-BE49-F238E27FC236}">
                <a16:creationId xmlns:a16="http://schemas.microsoft.com/office/drawing/2014/main" id="{ED698BE3-D1BB-4A97-80AF-28C6101284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5539" name="Rectangle 3">
            <a:extLst>
              <a:ext uri="{FF2B5EF4-FFF2-40B4-BE49-F238E27FC236}">
                <a16:creationId xmlns:a16="http://schemas.microsoft.com/office/drawing/2014/main" id="{51E570F9-BF7D-40BA-9F47-2291D27D4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CATT is a grand title to describe the design philosophy of the vent-O-Mat range.</a:t>
            </a:r>
          </a:p>
          <a:p>
            <a:r>
              <a:rPr lang="en-US" altLang="en-US"/>
              <a:t>Presentation seeks to demistify the black art of selecting and sizing air valves.</a:t>
            </a:r>
          </a:p>
          <a:p>
            <a:r>
              <a:rPr lang="en-US" altLang="en-US"/>
              <a:t>If carried out correctly, air valves will allow the pipeline to operate at the designed value over its operational lifetime.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>
            <a:extLst>
              <a:ext uri="{FF2B5EF4-FFF2-40B4-BE49-F238E27FC236}">
                <a16:creationId xmlns:a16="http://schemas.microsoft.com/office/drawing/2014/main" id="{6BF90E65-2984-4553-80E4-FAF2F98AB0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7347" name="Rectangle 3">
            <a:extLst>
              <a:ext uri="{FF2B5EF4-FFF2-40B4-BE49-F238E27FC236}">
                <a16:creationId xmlns:a16="http://schemas.microsoft.com/office/drawing/2014/main" id="{324BD53C-68DB-4344-9F63-96E127A270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CATT is a grand title to describe the design philosophy of the vent-O-Mat range.</a:t>
            </a:r>
          </a:p>
          <a:p>
            <a:r>
              <a:rPr lang="en-US" altLang="en-US"/>
              <a:t>Presentation seeks to demistify the black art of selecting and sizing air valves.</a:t>
            </a:r>
          </a:p>
          <a:p>
            <a:r>
              <a:rPr lang="en-US" altLang="en-US"/>
              <a:t>If carried out correctly, air valves will allow the pipeline to operate at the designed value over its operational lifetime.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346" name="Rectangle 2">
            <a:extLst>
              <a:ext uri="{FF2B5EF4-FFF2-40B4-BE49-F238E27FC236}">
                <a16:creationId xmlns:a16="http://schemas.microsoft.com/office/drawing/2014/main" id="{6BF90E65-2984-4553-80E4-FAF2F98AB0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7347" name="Rectangle 3">
            <a:extLst>
              <a:ext uri="{FF2B5EF4-FFF2-40B4-BE49-F238E27FC236}">
                <a16:creationId xmlns:a16="http://schemas.microsoft.com/office/drawing/2014/main" id="{324BD53C-68DB-4344-9F63-96E127A270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CATT is a grand title to describe the design philosophy of the vent-O-Mat range.</a:t>
            </a:r>
          </a:p>
          <a:p>
            <a:r>
              <a:rPr lang="en-US" altLang="en-US"/>
              <a:t>Presentation seeks to demistify the black art of selecting and sizing air valves.</a:t>
            </a:r>
          </a:p>
          <a:p>
            <a:r>
              <a:rPr lang="en-US" altLang="en-US"/>
              <a:t>If carried out correctly, air valves will allow the pipeline to operate at the designed value over its operational lifetime.</a:t>
            </a:r>
          </a:p>
        </p:txBody>
      </p:sp>
    </p:spTree>
    <p:extLst>
      <p:ext uri="{BB962C8B-B14F-4D97-AF65-F5344CB8AC3E}">
        <p14:creationId xmlns:p14="http://schemas.microsoft.com/office/powerpoint/2010/main" val="2967286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538" name="Rectangle 2">
            <a:extLst>
              <a:ext uri="{FF2B5EF4-FFF2-40B4-BE49-F238E27FC236}">
                <a16:creationId xmlns:a16="http://schemas.microsoft.com/office/drawing/2014/main" id="{ED698BE3-D1BB-4A97-80AF-28C6101284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5539" name="Rectangle 3">
            <a:extLst>
              <a:ext uri="{FF2B5EF4-FFF2-40B4-BE49-F238E27FC236}">
                <a16:creationId xmlns:a16="http://schemas.microsoft.com/office/drawing/2014/main" id="{51E570F9-BF7D-40BA-9F47-2291D27D42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CATT is a grand title to describe the design philosophy of the vent-O-Mat range.</a:t>
            </a:r>
          </a:p>
          <a:p>
            <a:r>
              <a:rPr lang="en-US" altLang="en-US"/>
              <a:t>Presentation seeks to demistify the black art of selecting and sizing air valves.</a:t>
            </a:r>
          </a:p>
          <a:p>
            <a:r>
              <a:rPr lang="en-US" altLang="en-US"/>
              <a:t>If carried out correctly, air valves will allow the pipeline to operate at the designed value over its operational lifetime.</a:t>
            </a:r>
          </a:p>
        </p:txBody>
      </p:sp>
    </p:spTree>
    <p:extLst>
      <p:ext uri="{BB962C8B-B14F-4D97-AF65-F5344CB8AC3E}">
        <p14:creationId xmlns:p14="http://schemas.microsoft.com/office/powerpoint/2010/main" val="513374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lang="fr-FR" sz="3600" b="1" kern="1200" dirty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H" dirty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C9FD-98BB-A140-A369-78A599C119AF}" type="datetimeFigureOut">
              <a:rPr lang="fr-FR" smtClean="0"/>
              <a:t>23/09/2019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C251-2B21-C444-88B1-E9363F7F069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fr-FR" sz="3200" b="1" kern="1200" dirty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H" dirty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C9FD-98BB-A140-A369-78A599C119AF}" type="datetimeFigureOut">
              <a:rPr lang="fr-FR" smtClean="0"/>
              <a:t>23/09/2019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C251-2B21-C444-88B1-E9363F7F069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lang="fr-FR" sz="3600" b="1" kern="1200" dirty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H" dirty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C9FD-98BB-A140-A369-78A599C119AF}" type="datetimeFigureOut">
              <a:rPr lang="fr-FR" smtClean="0"/>
              <a:t>23/09/2019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C251-2B21-C444-88B1-E9363F7F069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fr-FR" sz="3200" b="1" kern="1200" dirty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H" dirty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C9FD-98BB-A140-A369-78A599C119AF}" type="datetimeFigureOut">
              <a:rPr lang="fr-FR" smtClean="0"/>
              <a:t>23/09/2019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C251-2B21-C444-88B1-E9363F7F069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fr-FR" sz="3200" b="1" kern="1200" dirty="0">
                <a:solidFill>
                  <a:schemeClr val="tx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H" dirty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C9FD-98BB-A140-A369-78A599C119AF}" type="datetimeFigureOut">
              <a:rPr lang="fr-FR" smtClean="0"/>
              <a:t>23/09/2019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7C251-2B21-C444-88B1-E9363F7F0692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B0E61-37AF-4948-A7F9-B2D068FDC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912" y="228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7EEBC6-AD11-483F-B7D7-6ACCAE8521D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885950"/>
            <a:ext cx="4018085" cy="4171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Online Image Placeholder 3">
            <a:extLst>
              <a:ext uri="{FF2B5EF4-FFF2-40B4-BE49-F238E27FC236}">
                <a16:creationId xmlns:a16="http://schemas.microsoft.com/office/drawing/2014/main" id="{6E0E4EE4-CD16-4BE6-B352-04047703ECE9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>
          <a:xfrm>
            <a:off x="4615962" y="1885950"/>
            <a:ext cx="4019550" cy="4171950"/>
          </a:xfrm>
        </p:spPr>
        <p:txBody>
          <a:bodyPr/>
          <a:lstStyle/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8BDD72-752C-4CE4-8B6D-44B149B2BF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2289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F4D234-834E-41F2-852C-EA77C7ADD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2935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F66CC-6990-4F77-B8C2-F51539656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30512" y="622935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3234CF-F8A5-404E-BEAF-B95096799B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2989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1C9FD-98BB-A140-A369-78A599C119AF}" type="datetimeFigureOut">
              <a:rPr lang="fr-FR" smtClean="0"/>
              <a:t>23/09/2019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7C251-2B21-C444-88B1-E9363F7F0692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Image 4" descr="vague bleu qualité écran.png"/>
          <p:cNvPicPr>
            <a:picLocks noChangeAspect="1"/>
          </p:cNvPicPr>
          <p:nvPr userDrawn="1"/>
        </p:nvPicPr>
        <p:blipFill>
          <a:blip r:embed="rId8">
            <a:alphaModFix amt="40000"/>
          </a:blip>
          <a:stretch>
            <a:fillRect/>
          </a:stretch>
        </p:blipFill>
        <p:spPr>
          <a:xfrm>
            <a:off x="0" y="5301208"/>
            <a:ext cx="9144000" cy="1546657"/>
          </a:xfrm>
          <a:prstGeom prst="rect">
            <a:avLst/>
          </a:prstGeom>
        </p:spPr>
      </p:pic>
      <p:pic>
        <p:nvPicPr>
          <p:cNvPr id="10" name="Picture 2" descr="G:\Doc_Photos\Logos (JA)\Cla-val\Claval Europe Pantone300.jp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83587" cy="88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ctr" defTabSz="457200" rtl="0" eaLnBrk="1" latinLnBrk="0" hangingPunct="1">
        <a:spcBef>
          <a:spcPct val="0"/>
        </a:spcBef>
        <a:buNone/>
        <a:defRPr lang="fr-FR" sz="3200" b="1" kern="1200" dirty="0"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519" name="Rectangle 7">
            <a:extLst>
              <a:ext uri="{FF2B5EF4-FFF2-40B4-BE49-F238E27FC236}">
                <a16:creationId xmlns:a16="http://schemas.microsoft.com/office/drawing/2014/main" id="{6E65A8C4-9E1C-440F-8FD3-166E0A2D704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29357" y="1798028"/>
            <a:ext cx="5882471" cy="4871332"/>
          </a:xfrm>
        </p:spPr>
        <p:txBody>
          <a:bodyPr>
            <a:normAutofit fontScale="92500" lnSpcReduction="10000"/>
          </a:bodyPr>
          <a:lstStyle/>
          <a:p>
            <a:r>
              <a:rPr lang="en-GB" altLang="en-US" sz="2585" dirty="0">
                <a:solidFill>
                  <a:srgbClr val="000000"/>
                </a:solidFill>
              </a:rPr>
              <a:t>When a pump trips, a vacuum occurs as water is drawn from the riser. </a:t>
            </a:r>
          </a:p>
          <a:p>
            <a:r>
              <a:rPr lang="en-GB" altLang="en-US" sz="2585" dirty="0">
                <a:solidFill>
                  <a:srgbClr val="000000"/>
                </a:solidFill>
              </a:rPr>
              <a:t>On pump restart, the void is rapidly filled resulting in very high pressure transients when the water column slams against the top of the riser which can result in pipe rupture.</a:t>
            </a:r>
          </a:p>
          <a:p>
            <a:r>
              <a:rPr lang="en-GB" altLang="en-US" sz="2585" dirty="0">
                <a:solidFill>
                  <a:srgbClr val="000000"/>
                </a:solidFill>
              </a:rPr>
              <a:t>A Vent-A-Riser installed at the top of each riser fulfils the following functions:</a:t>
            </a:r>
          </a:p>
          <a:p>
            <a:r>
              <a:rPr lang="en-GB" altLang="en-US" sz="2585" dirty="0">
                <a:solidFill>
                  <a:srgbClr val="000000"/>
                </a:solidFill>
              </a:rPr>
              <a:t>Provide vacuum protection when the pump stops and the vertical column drains.</a:t>
            </a:r>
          </a:p>
          <a:p>
            <a:r>
              <a:rPr lang="en-GB" altLang="en-US" sz="2585" dirty="0">
                <a:solidFill>
                  <a:srgbClr val="000000"/>
                </a:solidFill>
              </a:rPr>
              <a:t>Provide effective and controlled release of air in the vertical riser upon pump </a:t>
            </a:r>
            <a:r>
              <a:rPr lang="en-GB" altLang="en-US" sz="2585" dirty="0" err="1">
                <a:solidFill>
                  <a:srgbClr val="000000"/>
                </a:solidFill>
              </a:rPr>
              <a:t>startup</a:t>
            </a:r>
            <a:r>
              <a:rPr lang="en-GB" altLang="en-US" sz="2585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8" name="Text Box 1028">
            <a:extLst>
              <a:ext uri="{FF2B5EF4-FFF2-40B4-BE49-F238E27FC236}">
                <a16:creationId xmlns:a16="http://schemas.microsoft.com/office/drawing/2014/main" id="{FA333C20-B9AB-4536-9FAA-3E1E86168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987" y="22029"/>
            <a:ext cx="7104185" cy="128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527" tIns="41031" rIns="83527" bIns="41031">
            <a:spAutoFit/>
          </a:bodyPr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4431" b="1" dirty="0">
                <a:latin typeface="+mj-lt"/>
              </a:rPr>
              <a:t>Vent-A-Riser</a:t>
            </a:r>
          </a:p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2800" dirty="0">
                <a:latin typeface="+mj-lt"/>
              </a:rPr>
              <a:t>Overview</a:t>
            </a:r>
          </a:p>
        </p:txBody>
      </p:sp>
      <p:pic>
        <p:nvPicPr>
          <p:cNvPr id="4" name="Picture 3" descr="A picture containing indoor, object, sitting&#10;&#10;Description automatically generated">
            <a:extLst>
              <a:ext uri="{FF2B5EF4-FFF2-40B4-BE49-F238E27FC236}">
                <a16:creationId xmlns:a16="http://schemas.microsoft.com/office/drawing/2014/main" id="{2229CEB1-02A4-4DC1-BDAC-2022D59015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829" y="1419030"/>
            <a:ext cx="2407328" cy="340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301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A7E30460-95B5-437B-93EC-15526FCB170B}"/>
              </a:ext>
            </a:extLst>
          </p:cNvPr>
          <p:cNvGrpSpPr/>
          <p:nvPr/>
        </p:nvGrpSpPr>
        <p:grpSpPr>
          <a:xfrm>
            <a:off x="6725528" y="1616102"/>
            <a:ext cx="975483" cy="1707773"/>
            <a:chOff x="2512713" y="1512569"/>
            <a:chExt cx="780411" cy="1386612"/>
          </a:xfrm>
        </p:grpSpPr>
        <p:sp>
          <p:nvSpPr>
            <p:cNvPr id="74" name="Isosceles Triangle 73">
              <a:extLst>
                <a:ext uri="{FF2B5EF4-FFF2-40B4-BE49-F238E27FC236}">
                  <a16:creationId xmlns:a16="http://schemas.microsoft.com/office/drawing/2014/main" id="{E6DA5BEF-6359-4A52-A727-205B154AB73D}"/>
                </a:ext>
              </a:extLst>
            </p:cNvPr>
            <p:cNvSpPr/>
            <p:nvPr/>
          </p:nvSpPr>
          <p:spPr>
            <a:xfrm rot="10800000">
              <a:off x="2933084" y="2247621"/>
              <a:ext cx="102611" cy="45719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4429E71-DB28-4795-A89D-7530970CCC69}"/>
                </a:ext>
              </a:extLst>
            </p:cNvPr>
            <p:cNvSpPr/>
            <p:nvPr/>
          </p:nvSpPr>
          <p:spPr>
            <a:xfrm>
              <a:off x="2688252" y="2060848"/>
              <a:ext cx="216024" cy="983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670CC53-3976-4E60-A15D-3CAE9FBE5438}"/>
                </a:ext>
              </a:extLst>
            </p:cNvPr>
            <p:cNvSpPr/>
            <p:nvPr/>
          </p:nvSpPr>
          <p:spPr>
            <a:xfrm>
              <a:off x="3077100" y="2060848"/>
              <a:ext cx="216024" cy="983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9A093EF3-FE8F-4396-BF9B-BF4525899D92}"/>
                </a:ext>
              </a:extLst>
            </p:cNvPr>
            <p:cNvSpPr/>
            <p:nvPr/>
          </p:nvSpPr>
          <p:spPr>
            <a:xfrm>
              <a:off x="2717731" y="2800863"/>
              <a:ext cx="216024" cy="983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0263BC4-9B40-4B76-B751-A46FD98E97A3}"/>
                </a:ext>
              </a:extLst>
            </p:cNvPr>
            <p:cNvSpPr/>
            <p:nvPr/>
          </p:nvSpPr>
          <p:spPr>
            <a:xfrm>
              <a:off x="3048971" y="2800863"/>
              <a:ext cx="216024" cy="9831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B2BC144A-389D-4AE2-A57A-621E92B57DF9}"/>
                </a:ext>
              </a:extLst>
            </p:cNvPr>
            <p:cNvSpPr/>
            <p:nvPr/>
          </p:nvSpPr>
          <p:spPr>
            <a:xfrm>
              <a:off x="2745520" y="2159166"/>
              <a:ext cx="45719" cy="6358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E3CEB6A8-E4CA-4E6F-ABF6-7C7460CDAF71}"/>
                </a:ext>
              </a:extLst>
            </p:cNvPr>
            <p:cNvSpPr/>
            <p:nvPr/>
          </p:nvSpPr>
          <p:spPr>
            <a:xfrm>
              <a:off x="3206386" y="2159406"/>
              <a:ext cx="45719" cy="63588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44D71348-0344-44BC-8423-11EE3B627976}"/>
                </a:ext>
              </a:extLst>
            </p:cNvPr>
            <p:cNvSpPr/>
            <p:nvPr/>
          </p:nvSpPr>
          <p:spPr>
            <a:xfrm>
              <a:off x="2861822" y="2172018"/>
              <a:ext cx="252003" cy="9101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38D7CCF0-52AC-4515-B939-68C2EE33BFE9}"/>
                </a:ext>
              </a:extLst>
            </p:cNvPr>
            <p:cNvSpPr/>
            <p:nvPr/>
          </p:nvSpPr>
          <p:spPr>
            <a:xfrm flipH="1">
              <a:off x="2968572" y="1512569"/>
              <a:ext cx="36576" cy="65944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6477708D-782A-4DE6-8F9D-9F20BD99D30E}"/>
                </a:ext>
              </a:extLst>
            </p:cNvPr>
            <p:cNvSpPr/>
            <p:nvPr/>
          </p:nvSpPr>
          <p:spPr>
            <a:xfrm>
              <a:off x="2512713" y="1764655"/>
              <a:ext cx="578487" cy="287349"/>
            </a:xfrm>
            <a:custGeom>
              <a:avLst/>
              <a:gdLst>
                <a:gd name="connsiteX0" fmla="*/ 0 w 803564"/>
                <a:gd name="connsiteY0" fmla="*/ 0 h 267855"/>
                <a:gd name="connsiteX1" fmla="*/ 794327 w 803564"/>
                <a:gd name="connsiteY1" fmla="*/ 0 h 267855"/>
                <a:gd name="connsiteX2" fmla="*/ 803564 w 803564"/>
                <a:gd name="connsiteY2" fmla="*/ 267855 h 267855"/>
                <a:gd name="connsiteX3" fmla="*/ 803564 w 803564"/>
                <a:gd name="connsiteY3" fmla="*/ 267855 h 267855"/>
                <a:gd name="connsiteX0" fmla="*/ 0 w 804248"/>
                <a:gd name="connsiteY0" fmla="*/ 0 h 282616"/>
                <a:gd name="connsiteX1" fmla="*/ 794327 w 804248"/>
                <a:gd name="connsiteY1" fmla="*/ 0 h 282616"/>
                <a:gd name="connsiteX2" fmla="*/ 803564 w 804248"/>
                <a:gd name="connsiteY2" fmla="*/ 267855 h 282616"/>
                <a:gd name="connsiteX3" fmla="*/ 803564 w 804248"/>
                <a:gd name="connsiteY3" fmla="*/ 245043 h 282616"/>
                <a:gd name="connsiteX0" fmla="*/ 0 w 813247"/>
                <a:gd name="connsiteY0" fmla="*/ 0 h 282616"/>
                <a:gd name="connsiteX1" fmla="*/ 812693 w 813247"/>
                <a:gd name="connsiteY1" fmla="*/ 0 h 282616"/>
                <a:gd name="connsiteX2" fmla="*/ 803564 w 813247"/>
                <a:gd name="connsiteY2" fmla="*/ 267855 h 282616"/>
                <a:gd name="connsiteX3" fmla="*/ 803564 w 813247"/>
                <a:gd name="connsiteY3" fmla="*/ 245043 h 282616"/>
                <a:gd name="connsiteX0" fmla="*/ 0 w 804891"/>
                <a:gd name="connsiteY0" fmla="*/ 0 h 282616"/>
                <a:gd name="connsiteX1" fmla="*/ 803511 w 804891"/>
                <a:gd name="connsiteY1" fmla="*/ 0 h 282616"/>
                <a:gd name="connsiteX2" fmla="*/ 803564 w 804891"/>
                <a:gd name="connsiteY2" fmla="*/ 267855 h 282616"/>
                <a:gd name="connsiteX3" fmla="*/ 803564 w 804891"/>
                <a:gd name="connsiteY3" fmla="*/ 245043 h 28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4891" h="282616">
                  <a:moveTo>
                    <a:pt x="0" y="0"/>
                  </a:moveTo>
                  <a:lnTo>
                    <a:pt x="803511" y="0"/>
                  </a:lnTo>
                  <a:cubicBezTo>
                    <a:pt x="806590" y="89285"/>
                    <a:pt x="803555" y="227015"/>
                    <a:pt x="803564" y="267855"/>
                  </a:cubicBezTo>
                  <a:cubicBezTo>
                    <a:pt x="803573" y="308695"/>
                    <a:pt x="803564" y="252647"/>
                    <a:pt x="803564" y="245043"/>
                  </a:cubicBezTo>
                </a:path>
              </a:pathLst>
            </a:custGeom>
            <a:noFill/>
            <a:ln w="28575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45214F0-2C7A-4D15-B6A7-74E6983FF49B}"/>
                </a:ext>
              </a:extLst>
            </p:cNvPr>
            <p:cNvSpPr/>
            <p:nvPr/>
          </p:nvSpPr>
          <p:spPr>
            <a:xfrm>
              <a:off x="2512713" y="2002711"/>
              <a:ext cx="385093" cy="49293"/>
            </a:xfrm>
            <a:custGeom>
              <a:avLst/>
              <a:gdLst>
                <a:gd name="connsiteX0" fmla="*/ 0 w 803564"/>
                <a:gd name="connsiteY0" fmla="*/ 0 h 267855"/>
                <a:gd name="connsiteX1" fmla="*/ 794327 w 803564"/>
                <a:gd name="connsiteY1" fmla="*/ 0 h 267855"/>
                <a:gd name="connsiteX2" fmla="*/ 803564 w 803564"/>
                <a:gd name="connsiteY2" fmla="*/ 267855 h 267855"/>
                <a:gd name="connsiteX3" fmla="*/ 803564 w 803564"/>
                <a:gd name="connsiteY3" fmla="*/ 267855 h 267855"/>
                <a:gd name="connsiteX0" fmla="*/ 0 w 804248"/>
                <a:gd name="connsiteY0" fmla="*/ 0 h 282616"/>
                <a:gd name="connsiteX1" fmla="*/ 794327 w 804248"/>
                <a:gd name="connsiteY1" fmla="*/ 0 h 282616"/>
                <a:gd name="connsiteX2" fmla="*/ 803564 w 804248"/>
                <a:gd name="connsiteY2" fmla="*/ 267855 h 282616"/>
                <a:gd name="connsiteX3" fmla="*/ 803564 w 804248"/>
                <a:gd name="connsiteY3" fmla="*/ 245043 h 282616"/>
                <a:gd name="connsiteX0" fmla="*/ 0 w 813247"/>
                <a:gd name="connsiteY0" fmla="*/ 0 h 282616"/>
                <a:gd name="connsiteX1" fmla="*/ 812693 w 813247"/>
                <a:gd name="connsiteY1" fmla="*/ 0 h 282616"/>
                <a:gd name="connsiteX2" fmla="*/ 803564 w 813247"/>
                <a:gd name="connsiteY2" fmla="*/ 267855 h 282616"/>
                <a:gd name="connsiteX3" fmla="*/ 803564 w 813247"/>
                <a:gd name="connsiteY3" fmla="*/ 245043 h 282616"/>
                <a:gd name="connsiteX0" fmla="*/ 0 w 804891"/>
                <a:gd name="connsiteY0" fmla="*/ 0 h 282616"/>
                <a:gd name="connsiteX1" fmla="*/ 803511 w 804891"/>
                <a:gd name="connsiteY1" fmla="*/ 0 h 282616"/>
                <a:gd name="connsiteX2" fmla="*/ 803564 w 804891"/>
                <a:gd name="connsiteY2" fmla="*/ 267855 h 282616"/>
                <a:gd name="connsiteX3" fmla="*/ 803564 w 804891"/>
                <a:gd name="connsiteY3" fmla="*/ 245043 h 282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4891" h="282616">
                  <a:moveTo>
                    <a:pt x="0" y="0"/>
                  </a:moveTo>
                  <a:lnTo>
                    <a:pt x="803511" y="0"/>
                  </a:lnTo>
                  <a:cubicBezTo>
                    <a:pt x="806590" y="89285"/>
                    <a:pt x="803555" y="227015"/>
                    <a:pt x="803564" y="267855"/>
                  </a:cubicBezTo>
                  <a:cubicBezTo>
                    <a:pt x="803573" y="308695"/>
                    <a:pt x="803564" y="252647"/>
                    <a:pt x="803564" y="245043"/>
                  </a:cubicBezTo>
                </a:path>
              </a:pathLst>
            </a:custGeom>
            <a:noFill/>
            <a:ln w="28575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/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420A13C1-D570-4ADB-9B3D-F2B605DEBB46}"/>
                </a:ext>
              </a:extLst>
            </p:cNvPr>
            <p:cNvCxnSpPr/>
            <p:nvPr/>
          </p:nvCxnSpPr>
          <p:spPr>
            <a:xfrm>
              <a:off x="2861822" y="1626577"/>
              <a:ext cx="247419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E1BC6900-54AD-4166-83B0-C2728A6DA3F0}"/>
                </a:ext>
              </a:extLst>
            </p:cNvPr>
            <p:cNvCxnSpPr/>
            <p:nvPr/>
          </p:nvCxnSpPr>
          <p:spPr>
            <a:xfrm>
              <a:off x="2866406" y="1700808"/>
              <a:ext cx="247419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533B8D47-18BE-4BE5-B4F4-1A25D4CB6704}"/>
                </a:ext>
              </a:extLst>
            </p:cNvPr>
            <p:cNvCxnSpPr/>
            <p:nvPr/>
          </p:nvCxnSpPr>
          <p:spPr>
            <a:xfrm>
              <a:off x="2861822" y="1772816"/>
              <a:ext cx="247419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366FF809-7393-402D-929E-B8DB61DD7F93}"/>
                </a:ext>
              </a:extLst>
            </p:cNvPr>
            <p:cNvCxnSpPr>
              <a:cxnSpLocks/>
            </p:cNvCxnSpPr>
            <p:nvPr/>
          </p:nvCxnSpPr>
          <p:spPr>
            <a:xfrm>
              <a:off x="2857428" y="1556792"/>
              <a:ext cx="261252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9A9C9B1C-9F26-4A52-AB49-62E7E3B777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61822" y="1700808"/>
              <a:ext cx="247419" cy="7200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41EE1DD3-A69D-4E7B-B76B-B04C894677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9233" y="1625681"/>
              <a:ext cx="250008" cy="7200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1F10D31E-5BE6-4C34-BF50-B918C05BAC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7428" y="1558712"/>
              <a:ext cx="265433" cy="6607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B48C9516-C31C-43F8-9E43-D5EC7886B922}"/>
                </a:ext>
              </a:extLst>
            </p:cNvPr>
            <p:cNvCxnSpPr>
              <a:stCxn id="81" idx="3"/>
              <a:endCxn id="81" idx="3"/>
            </p:cNvCxnSpPr>
            <p:nvPr/>
          </p:nvCxnSpPr>
          <p:spPr>
            <a:xfrm>
              <a:off x="3113825" y="2217524"/>
              <a:ext cx="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E7E779E2-02D2-48A6-BA08-82F2EC25A158}"/>
                </a:ext>
              </a:extLst>
            </p:cNvPr>
            <p:cNvCxnSpPr>
              <a:cxnSpLocks/>
            </p:cNvCxnSpPr>
            <p:nvPr/>
          </p:nvCxnSpPr>
          <p:spPr>
            <a:xfrm>
              <a:off x="2987823" y="1942857"/>
              <a:ext cx="0" cy="33441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E55C186E-4F5F-4734-AA5A-F4F3180CAB55}"/>
                </a:ext>
              </a:extLst>
            </p:cNvPr>
            <p:cNvSpPr/>
            <p:nvPr/>
          </p:nvSpPr>
          <p:spPr>
            <a:xfrm>
              <a:off x="2864113" y="2323946"/>
              <a:ext cx="252003" cy="30412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7F0B7AB3-CB3C-4E92-B51A-35663BC754C7}"/>
                </a:ext>
              </a:extLst>
            </p:cNvPr>
            <p:cNvSpPr/>
            <p:nvPr/>
          </p:nvSpPr>
          <p:spPr>
            <a:xfrm>
              <a:off x="2933499" y="2323946"/>
              <a:ext cx="108762" cy="4571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3C180D9-75D7-49FB-993F-26CD735A8D3B}"/>
                </a:ext>
              </a:extLst>
            </p:cNvPr>
            <p:cNvCxnSpPr/>
            <p:nvPr/>
          </p:nvCxnSpPr>
          <p:spPr>
            <a:xfrm flipH="1">
              <a:off x="2968573" y="1937965"/>
              <a:ext cx="3600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2248C580-3D1C-4A71-9D9F-C3CBA6637BB3}"/>
              </a:ext>
            </a:extLst>
          </p:cNvPr>
          <p:cNvCxnSpPr>
            <a:cxnSpLocks/>
          </p:cNvCxnSpPr>
          <p:nvPr/>
        </p:nvCxnSpPr>
        <p:spPr>
          <a:xfrm flipH="1">
            <a:off x="7409386" y="2417266"/>
            <a:ext cx="49521" cy="502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F10F36A5-7C47-4880-AFF3-70FB2BC69EA9}"/>
              </a:ext>
            </a:extLst>
          </p:cNvPr>
          <p:cNvCxnSpPr>
            <a:cxnSpLocks/>
          </p:cNvCxnSpPr>
          <p:nvPr/>
        </p:nvCxnSpPr>
        <p:spPr>
          <a:xfrm>
            <a:off x="7181718" y="2415154"/>
            <a:ext cx="50981" cy="523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5067" name="Freeform: Shape 685066">
            <a:extLst>
              <a:ext uri="{FF2B5EF4-FFF2-40B4-BE49-F238E27FC236}">
                <a16:creationId xmlns:a16="http://schemas.microsoft.com/office/drawing/2014/main" id="{1FE28EB9-1A47-412E-83BB-4B6548BD9AA0}"/>
              </a:ext>
            </a:extLst>
          </p:cNvPr>
          <p:cNvSpPr/>
          <p:nvPr/>
        </p:nvSpPr>
        <p:spPr>
          <a:xfrm>
            <a:off x="6937299" y="2035366"/>
            <a:ext cx="615793" cy="1216588"/>
          </a:xfrm>
          <a:custGeom>
            <a:avLst/>
            <a:gdLst>
              <a:gd name="connsiteX0" fmla="*/ 381000 w 621312"/>
              <a:gd name="connsiteY0" fmla="*/ 1015624 h 1024961"/>
              <a:gd name="connsiteX1" fmla="*/ 591820 w 621312"/>
              <a:gd name="connsiteY1" fmla="*/ 959744 h 1024961"/>
              <a:gd name="connsiteX2" fmla="*/ 596900 w 621312"/>
              <a:gd name="connsiteY2" fmla="*/ 527944 h 1024961"/>
              <a:gd name="connsiteX3" fmla="*/ 378460 w 621312"/>
              <a:gd name="connsiteY3" fmla="*/ 487304 h 1024961"/>
              <a:gd name="connsiteX4" fmla="*/ 383540 w 621312"/>
              <a:gd name="connsiteY4" fmla="*/ 63124 h 1024961"/>
              <a:gd name="connsiteX5" fmla="*/ 0 w 621312"/>
              <a:gd name="connsiteY5" fmla="*/ 2164 h 1024961"/>
              <a:gd name="connsiteX6" fmla="*/ 0 w 621312"/>
              <a:gd name="connsiteY6" fmla="*/ 2164 h 1024961"/>
              <a:gd name="connsiteX0" fmla="*/ 381000 w 621312"/>
              <a:gd name="connsiteY0" fmla="*/ 1015624 h 1024961"/>
              <a:gd name="connsiteX1" fmla="*/ 591820 w 621312"/>
              <a:gd name="connsiteY1" fmla="*/ 959744 h 1024961"/>
              <a:gd name="connsiteX2" fmla="*/ 596900 w 621312"/>
              <a:gd name="connsiteY2" fmla="*/ 527944 h 1024961"/>
              <a:gd name="connsiteX3" fmla="*/ 378460 w 621312"/>
              <a:gd name="connsiteY3" fmla="*/ 487304 h 1024961"/>
              <a:gd name="connsiteX4" fmla="*/ 383540 w 621312"/>
              <a:gd name="connsiteY4" fmla="*/ 63124 h 1024961"/>
              <a:gd name="connsiteX5" fmla="*/ 0 w 621312"/>
              <a:gd name="connsiteY5" fmla="*/ 2164 h 1024961"/>
              <a:gd name="connsiteX6" fmla="*/ 0 w 621312"/>
              <a:gd name="connsiteY6" fmla="*/ 2164 h 1024961"/>
              <a:gd name="connsiteX0" fmla="*/ 381000 w 621312"/>
              <a:gd name="connsiteY0" fmla="*/ 1013460 h 1022797"/>
              <a:gd name="connsiteX1" fmla="*/ 591820 w 621312"/>
              <a:gd name="connsiteY1" fmla="*/ 957580 h 1022797"/>
              <a:gd name="connsiteX2" fmla="*/ 596900 w 621312"/>
              <a:gd name="connsiteY2" fmla="*/ 525780 h 1022797"/>
              <a:gd name="connsiteX3" fmla="*/ 378460 w 621312"/>
              <a:gd name="connsiteY3" fmla="*/ 485140 h 1022797"/>
              <a:gd name="connsiteX4" fmla="*/ 383540 w 621312"/>
              <a:gd name="connsiteY4" fmla="*/ 60960 h 1022797"/>
              <a:gd name="connsiteX5" fmla="*/ 0 w 621312"/>
              <a:gd name="connsiteY5" fmla="*/ 0 h 1022797"/>
              <a:gd name="connsiteX6" fmla="*/ 0 w 621312"/>
              <a:gd name="connsiteY6" fmla="*/ 0 h 1022797"/>
              <a:gd name="connsiteX0" fmla="*/ 381000 w 621312"/>
              <a:gd name="connsiteY0" fmla="*/ 1018131 h 1027468"/>
              <a:gd name="connsiteX1" fmla="*/ 591820 w 621312"/>
              <a:gd name="connsiteY1" fmla="*/ 962251 h 1027468"/>
              <a:gd name="connsiteX2" fmla="*/ 596900 w 621312"/>
              <a:gd name="connsiteY2" fmla="*/ 530451 h 1027468"/>
              <a:gd name="connsiteX3" fmla="*/ 378460 w 621312"/>
              <a:gd name="connsiteY3" fmla="*/ 489811 h 1027468"/>
              <a:gd name="connsiteX4" fmla="*/ 383540 w 621312"/>
              <a:gd name="connsiteY4" fmla="*/ 65631 h 1027468"/>
              <a:gd name="connsiteX5" fmla="*/ 0 w 621312"/>
              <a:gd name="connsiteY5" fmla="*/ 4671 h 1027468"/>
              <a:gd name="connsiteX6" fmla="*/ 0 w 621312"/>
              <a:gd name="connsiteY6" fmla="*/ 4671 h 1027468"/>
              <a:gd name="connsiteX0" fmla="*/ 381000 w 621312"/>
              <a:gd name="connsiteY0" fmla="*/ 1018131 h 1027468"/>
              <a:gd name="connsiteX1" fmla="*/ 591820 w 621312"/>
              <a:gd name="connsiteY1" fmla="*/ 962251 h 1027468"/>
              <a:gd name="connsiteX2" fmla="*/ 596900 w 621312"/>
              <a:gd name="connsiteY2" fmla="*/ 530451 h 1027468"/>
              <a:gd name="connsiteX3" fmla="*/ 378460 w 621312"/>
              <a:gd name="connsiteY3" fmla="*/ 489811 h 1027468"/>
              <a:gd name="connsiteX4" fmla="*/ 383540 w 621312"/>
              <a:gd name="connsiteY4" fmla="*/ 65631 h 1027468"/>
              <a:gd name="connsiteX5" fmla="*/ 0 w 621312"/>
              <a:gd name="connsiteY5" fmla="*/ 4671 h 1027468"/>
              <a:gd name="connsiteX6" fmla="*/ 0 w 621312"/>
              <a:gd name="connsiteY6" fmla="*/ 4671 h 1027468"/>
              <a:gd name="connsiteX0" fmla="*/ 381000 w 613625"/>
              <a:gd name="connsiteY0" fmla="*/ 1018131 h 1027468"/>
              <a:gd name="connsiteX1" fmla="*/ 591820 w 613625"/>
              <a:gd name="connsiteY1" fmla="*/ 962251 h 1027468"/>
              <a:gd name="connsiteX2" fmla="*/ 596900 w 613625"/>
              <a:gd name="connsiteY2" fmla="*/ 530451 h 1027468"/>
              <a:gd name="connsiteX3" fmla="*/ 502920 w 613625"/>
              <a:gd name="connsiteY3" fmla="*/ 479651 h 1027468"/>
              <a:gd name="connsiteX4" fmla="*/ 378460 w 613625"/>
              <a:gd name="connsiteY4" fmla="*/ 489811 h 1027468"/>
              <a:gd name="connsiteX5" fmla="*/ 383540 w 613625"/>
              <a:gd name="connsiteY5" fmla="*/ 65631 h 1027468"/>
              <a:gd name="connsiteX6" fmla="*/ 0 w 613625"/>
              <a:gd name="connsiteY6" fmla="*/ 4671 h 1027468"/>
              <a:gd name="connsiteX7" fmla="*/ 0 w 613625"/>
              <a:gd name="connsiteY7" fmla="*/ 4671 h 1027468"/>
              <a:gd name="connsiteX0" fmla="*/ 381000 w 613625"/>
              <a:gd name="connsiteY0" fmla="*/ 1018131 h 1027468"/>
              <a:gd name="connsiteX1" fmla="*/ 591820 w 613625"/>
              <a:gd name="connsiteY1" fmla="*/ 962251 h 1027468"/>
              <a:gd name="connsiteX2" fmla="*/ 596900 w 613625"/>
              <a:gd name="connsiteY2" fmla="*/ 530451 h 1027468"/>
              <a:gd name="connsiteX3" fmla="*/ 502920 w 613625"/>
              <a:gd name="connsiteY3" fmla="*/ 479651 h 1027468"/>
              <a:gd name="connsiteX4" fmla="*/ 378460 w 613625"/>
              <a:gd name="connsiteY4" fmla="*/ 489811 h 1027468"/>
              <a:gd name="connsiteX5" fmla="*/ 383540 w 613625"/>
              <a:gd name="connsiteY5" fmla="*/ 65631 h 1027468"/>
              <a:gd name="connsiteX6" fmla="*/ 0 w 613625"/>
              <a:gd name="connsiteY6" fmla="*/ 4671 h 1027468"/>
              <a:gd name="connsiteX7" fmla="*/ 0 w 613625"/>
              <a:gd name="connsiteY7" fmla="*/ 4671 h 1027468"/>
              <a:gd name="connsiteX0" fmla="*/ 381000 w 613625"/>
              <a:gd name="connsiteY0" fmla="*/ 1018131 h 1027468"/>
              <a:gd name="connsiteX1" fmla="*/ 591820 w 613625"/>
              <a:gd name="connsiteY1" fmla="*/ 962251 h 1027468"/>
              <a:gd name="connsiteX2" fmla="*/ 596900 w 613625"/>
              <a:gd name="connsiteY2" fmla="*/ 530451 h 1027468"/>
              <a:gd name="connsiteX3" fmla="*/ 502920 w 613625"/>
              <a:gd name="connsiteY3" fmla="*/ 479651 h 1027468"/>
              <a:gd name="connsiteX4" fmla="*/ 378460 w 613625"/>
              <a:gd name="connsiteY4" fmla="*/ 489811 h 1027468"/>
              <a:gd name="connsiteX5" fmla="*/ 383540 w 613625"/>
              <a:gd name="connsiteY5" fmla="*/ 65631 h 1027468"/>
              <a:gd name="connsiteX6" fmla="*/ 0 w 613625"/>
              <a:gd name="connsiteY6" fmla="*/ 4671 h 1027468"/>
              <a:gd name="connsiteX7" fmla="*/ 0 w 613625"/>
              <a:gd name="connsiteY7" fmla="*/ 4671 h 1027468"/>
              <a:gd name="connsiteX0" fmla="*/ 381000 w 613625"/>
              <a:gd name="connsiteY0" fmla="*/ 1018131 h 1027468"/>
              <a:gd name="connsiteX1" fmla="*/ 591820 w 613625"/>
              <a:gd name="connsiteY1" fmla="*/ 962251 h 1027468"/>
              <a:gd name="connsiteX2" fmla="*/ 596900 w 613625"/>
              <a:gd name="connsiteY2" fmla="*/ 530451 h 1027468"/>
              <a:gd name="connsiteX3" fmla="*/ 502920 w 613625"/>
              <a:gd name="connsiteY3" fmla="*/ 479651 h 1027468"/>
              <a:gd name="connsiteX4" fmla="*/ 378460 w 613625"/>
              <a:gd name="connsiteY4" fmla="*/ 489811 h 1027468"/>
              <a:gd name="connsiteX5" fmla="*/ 383540 w 613625"/>
              <a:gd name="connsiteY5" fmla="*/ 65631 h 1027468"/>
              <a:gd name="connsiteX6" fmla="*/ 0 w 613625"/>
              <a:gd name="connsiteY6" fmla="*/ 4671 h 1027468"/>
              <a:gd name="connsiteX7" fmla="*/ 0 w 613625"/>
              <a:gd name="connsiteY7" fmla="*/ 4671 h 1027468"/>
              <a:gd name="connsiteX0" fmla="*/ 381000 w 613625"/>
              <a:gd name="connsiteY0" fmla="*/ 1018131 h 1027468"/>
              <a:gd name="connsiteX1" fmla="*/ 591820 w 613625"/>
              <a:gd name="connsiteY1" fmla="*/ 962251 h 1027468"/>
              <a:gd name="connsiteX2" fmla="*/ 596900 w 613625"/>
              <a:gd name="connsiteY2" fmla="*/ 530451 h 1027468"/>
              <a:gd name="connsiteX3" fmla="*/ 502920 w 613625"/>
              <a:gd name="connsiteY3" fmla="*/ 479651 h 1027468"/>
              <a:gd name="connsiteX4" fmla="*/ 378460 w 613625"/>
              <a:gd name="connsiteY4" fmla="*/ 489811 h 1027468"/>
              <a:gd name="connsiteX5" fmla="*/ 383540 w 613625"/>
              <a:gd name="connsiteY5" fmla="*/ 65631 h 1027468"/>
              <a:gd name="connsiteX6" fmla="*/ 0 w 613625"/>
              <a:gd name="connsiteY6" fmla="*/ 4671 h 1027468"/>
              <a:gd name="connsiteX7" fmla="*/ 0 w 613625"/>
              <a:gd name="connsiteY7" fmla="*/ 4671 h 1027468"/>
              <a:gd name="connsiteX0" fmla="*/ 386080 w 613280"/>
              <a:gd name="connsiteY0" fmla="*/ 1175611 h 1176549"/>
              <a:gd name="connsiteX1" fmla="*/ 591820 w 613280"/>
              <a:gd name="connsiteY1" fmla="*/ 962251 h 1176549"/>
              <a:gd name="connsiteX2" fmla="*/ 596900 w 613280"/>
              <a:gd name="connsiteY2" fmla="*/ 530451 h 1176549"/>
              <a:gd name="connsiteX3" fmla="*/ 502920 w 613280"/>
              <a:gd name="connsiteY3" fmla="*/ 479651 h 1176549"/>
              <a:gd name="connsiteX4" fmla="*/ 378460 w 613280"/>
              <a:gd name="connsiteY4" fmla="*/ 489811 h 1176549"/>
              <a:gd name="connsiteX5" fmla="*/ 383540 w 613280"/>
              <a:gd name="connsiteY5" fmla="*/ 65631 h 1176549"/>
              <a:gd name="connsiteX6" fmla="*/ 0 w 613280"/>
              <a:gd name="connsiteY6" fmla="*/ 4671 h 1176549"/>
              <a:gd name="connsiteX7" fmla="*/ 0 w 613280"/>
              <a:gd name="connsiteY7" fmla="*/ 4671 h 1176549"/>
              <a:gd name="connsiteX0" fmla="*/ 386080 w 613280"/>
              <a:gd name="connsiteY0" fmla="*/ 1175611 h 1175611"/>
              <a:gd name="connsiteX1" fmla="*/ 591820 w 613280"/>
              <a:gd name="connsiteY1" fmla="*/ 962251 h 1175611"/>
              <a:gd name="connsiteX2" fmla="*/ 596900 w 613280"/>
              <a:gd name="connsiteY2" fmla="*/ 530451 h 1175611"/>
              <a:gd name="connsiteX3" fmla="*/ 502920 w 613280"/>
              <a:gd name="connsiteY3" fmla="*/ 479651 h 1175611"/>
              <a:gd name="connsiteX4" fmla="*/ 378460 w 613280"/>
              <a:gd name="connsiteY4" fmla="*/ 489811 h 1175611"/>
              <a:gd name="connsiteX5" fmla="*/ 383540 w 613280"/>
              <a:gd name="connsiteY5" fmla="*/ 65631 h 1175611"/>
              <a:gd name="connsiteX6" fmla="*/ 0 w 613280"/>
              <a:gd name="connsiteY6" fmla="*/ 4671 h 1175611"/>
              <a:gd name="connsiteX7" fmla="*/ 0 w 613280"/>
              <a:gd name="connsiteY7" fmla="*/ 4671 h 1175611"/>
              <a:gd name="connsiteX0" fmla="*/ 386080 w 613280"/>
              <a:gd name="connsiteY0" fmla="*/ 1175611 h 1175611"/>
              <a:gd name="connsiteX1" fmla="*/ 591820 w 613280"/>
              <a:gd name="connsiteY1" fmla="*/ 962251 h 1175611"/>
              <a:gd name="connsiteX2" fmla="*/ 596900 w 613280"/>
              <a:gd name="connsiteY2" fmla="*/ 530451 h 1175611"/>
              <a:gd name="connsiteX3" fmla="*/ 502920 w 613280"/>
              <a:gd name="connsiteY3" fmla="*/ 479651 h 1175611"/>
              <a:gd name="connsiteX4" fmla="*/ 378460 w 613280"/>
              <a:gd name="connsiteY4" fmla="*/ 489811 h 1175611"/>
              <a:gd name="connsiteX5" fmla="*/ 383540 w 613280"/>
              <a:gd name="connsiteY5" fmla="*/ 65631 h 1175611"/>
              <a:gd name="connsiteX6" fmla="*/ 0 w 613280"/>
              <a:gd name="connsiteY6" fmla="*/ 4671 h 1175611"/>
              <a:gd name="connsiteX7" fmla="*/ 0 w 613280"/>
              <a:gd name="connsiteY7" fmla="*/ 4671 h 1175611"/>
              <a:gd name="connsiteX0" fmla="*/ 386080 w 613280"/>
              <a:gd name="connsiteY0" fmla="*/ 1170940 h 1170940"/>
              <a:gd name="connsiteX1" fmla="*/ 591820 w 613280"/>
              <a:gd name="connsiteY1" fmla="*/ 957580 h 1170940"/>
              <a:gd name="connsiteX2" fmla="*/ 596900 w 613280"/>
              <a:gd name="connsiteY2" fmla="*/ 525780 h 1170940"/>
              <a:gd name="connsiteX3" fmla="*/ 502920 w 613280"/>
              <a:gd name="connsiteY3" fmla="*/ 474980 h 1170940"/>
              <a:gd name="connsiteX4" fmla="*/ 383540 w 613280"/>
              <a:gd name="connsiteY4" fmla="*/ 492760 h 1170940"/>
              <a:gd name="connsiteX5" fmla="*/ 383540 w 613280"/>
              <a:gd name="connsiteY5" fmla="*/ 60960 h 1170940"/>
              <a:gd name="connsiteX6" fmla="*/ 0 w 613280"/>
              <a:gd name="connsiteY6" fmla="*/ 0 h 1170940"/>
              <a:gd name="connsiteX7" fmla="*/ 0 w 613280"/>
              <a:gd name="connsiteY7" fmla="*/ 0 h 1170940"/>
              <a:gd name="connsiteX0" fmla="*/ 386080 w 613280"/>
              <a:gd name="connsiteY0" fmla="*/ 1170940 h 1170940"/>
              <a:gd name="connsiteX1" fmla="*/ 591820 w 613280"/>
              <a:gd name="connsiteY1" fmla="*/ 957580 h 1170940"/>
              <a:gd name="connsiteX2" fmla="*/ 596900 w 613280"/>
              <a:gd name="connsiteY2" fmla="*/ 525780 h 1170940"/>
              <a:gd name="connsiteX3" fmla="*/ 502920 w 613280"/>
              <a:gd name="connsiteY3" fmla="*/ 474980 h 1170940"/>
              <a:gd name="connsiteX4" fmla="*/ 383540 w 613280"/>
              <a:gd name="connsiteY4" fmla="*/ 492760 h 1170940"/>
              <a:gd name="connsiteX5" fmla="*/ 383540 w 613280"/>
              <a:gd name="connsiteY5" fmla="*/ 60960 h 1170940"/>
              <a:gd name="connsiteX6" fmla="*/ 0 w 613280"/>
              <a:gd name="connsiteY6" fmla="*/ 0 h 1170940"/>
              <a:gd name="connsiteX7" fmla="*/ 0 w 613280"/>
              <a:gd name="connsiteY7" fmla="*/ 0 h 1170940"/>
              <a:gd name="connsiteX0" fmla="*/ 386080 w 613138"/>
              <a:gd name="connsiteY0" fmla="*/ 1170940 h 1170940"/>
              <a:gd name="connsiteX1" fmla="*/ 591820 w 613138"/>
              <a:gd name="connsiteY1" fmla="*/ 957580 h 1170940"/>
              <a:gd name="connsiteX2" fmla="*/ 596900 w 613138"/>
              <a:gd name="connsiteY2" fmla="*/ 525780 h 1170940"/>
              <a:gd name="connsiteX3" fmla="*/ 505460 w 613138"/>
              <a:gd name="connsiteY3" fmla="*/ 495300 h 1170940"/>
              <a:gd name="connsiteX4" fmla="*/ 383540 w 613138"/>
              <a:gd name="connsiteY4" fmla="*/ 492760 h 1170940"/>
              <a:gd name="connsiteX5" fmla="*/ 383540 w 613138"/>
              <a:gd name="connsiteY5" fmla="*/ 60960 h 1170940"/>
              <a:gd name="connsiteX6" fmla="*/ 0 w 613138"/>
              <a:gd name="connsiteY6" fmla="*/ 0 h 1170940"/>
              <a:gd name="connsiteX7" fmla="*/ 0 w 613138"/>
              <a:gd name="connsiteY7" fmla="*/ 0 h 1170940"/>
              <a:gd name="connsiteX0" fmla="*/ 386080 w 615793"/>
              <a:gd name="connsiteY0" fmla="*/ 1170940 h 1170940"/>
              <a:gd name="connsiteX1" fmla="*/ 591820 w 615793"/>
              <a:gd name="connsiteY1" fmla="*/ 957580 h 1170940"/>
              <a:gd name="connsiteX2" fmla="*/ 601980 w 615793"/>
              <a:gd name="connsiteY2" fmla="*/ 612140 h 1170940"/>
              <a:gd name="connsiteX3" fmla="*/ 505460 w 615793"/>
              <a:gd name="connsiteY3" fmla="*/ 495300 h 1170940"/>
              <a:gd name="connsiteX4" fmla="*/ 383540 w 615793"/>
              <a:gd name="connsiteY4" fmla="*/ 492760 h 1170940"/>
              <a:gd name="connsiteX5" fmla="*/ 383540 w 615793"/>
              <a:gd name="connsiteY5" fmla="*/ 60960 h 1170940"/>
              <a:gd name="connsiteX6" fmla="*/ 0 w 615793"/>
              <a:gd name="connsiteY6" fmla="*/ 0 h 1170940"/>
              <a:gd name="connsiteX7" fmla="*/ 0 w 615793"/>
              <a:gd name="connsiteY7" fmla="*/ 0 h 1170940"/>
              <a:gd name="connsiteX0" fmla="*/ 386080 w 615793"/>
              <a:gd name="connsiteY0" fmla="*/ 1170940 h 1170940"/>
              <a:gd name="connsiteX1" fmla="*/ 591820 w 615793"/>
              <a:gd name="connsiteY1" fmla="*/ 957580 h 1170940"/>
              <a:gd name="connsiteX2" fmla="*/ 601980 w 615793"/>
              <a:gd name="connsiteY2" fmla="*/ 612140 h 1170940"/>
              <a:gd name="connsiteX3" fmla="*/ 505460 w 615793"/>
              <a:gd name="connsiteY3" fmla="*/ 495300 h 1170940"/>
              <a:gd name="connsiteX4" fmla="*/ 383540 w 615793"/>
              <a:gd name="connsiteY4" fmla="*/ 492760 h 1170940"/>
              <a:gd name="connsiteX5" fmla="*/ 383540 w 615793"/>
              <a:gd name="connsiteY5" fmla="*/ 60960 h 1170940"/>
              <a:gd name="connsiteX6" fmla="*/ 0 w 615793"/>
              <a:gd name="connsiteY6" fmla="*/ 0 h 1170940"/>
              <a:gd name="connsiteX7" fmla="*/ 0 w 615793"/>
              <a:gd name="connsiteY7" fmla="*/ 0 h 1170940"/>
              <a:gd name="connsiteX0" fmla="*/ 386080 w 615793"/>
              <a:gd name="connsiteY0" fmla="*/ 1170940 h 1170940"/>
              <a:gd name="connsiteX1" fmla="*/ 591820 w 615793"/>
              <a:gd name="connsiteY1" fmla="*/ 957580 h 1170940"/>
              <a:gd name="connsiteX2" fmla="*/ 601980 w 615793"/>
              <a:gd name="connsiteY2" fmla="*/ 612140 h 1170940"/>
              <a:gd name="connsiteX3" fmla="*/ 505460 w 615793"/>
              <a:gd name="connsiteY3" fmla="*/ 495300 h 1170940"/>
              <a:gd name="connsiteX4" fmla="*/ 383540 w 615793"/>
              <a:gd name="connsiteY4" fmla="*/ 492760 h 1170940"/>
              <a:gd name="connsiteX5" fmla="*/ 383540 w 615793"/>
              <a:gd name="connsiteY5" fmla="*/ 108873 h 1170940"/>
              <a:gd name="connsiteX6" fmla="*/ 0 w 615793"/>
              <a:gd name="connsiteY6" fmla="*/ 0 h 1170940"/>
              <a:gd name="connsiteX7" fmla="*/ 0 w 615793"/>
              <a:gd name="connsiteY7" fmla="*/ 0 h 1170940"/>
              <a:gd name="connsiteX0" fmla="*/ 386080 w 615793"/>
              <a:gd name="connsiteY0" fmla="*/ 1170940 h 1170940"/>
              <a:gd name="connsiteX1" fmla="*/ 591820 w 615793"/>
              <a:gd name="connsiteY1" fmla="*/ 957580 h 1170940"/>
              <a:gd name="connsiteX2" fmla="*/ 601980 w 615793"/>
              <a:gd name="connsiteY2" fmla="*/ 612140 h 1170940"/>
              <a:gd name="connsiteX3" fmla="*/ 505460 w 615793"/>
              <a:gd name="connsiteY3" fmla="*/ 495300 h 1170940"/>
              <a:gd name="connsiteX4" fmla="*/ 383540 w 615793"/>
              <a:gd name="connsiteY4" fmla="*/ 492760 h 1170940"/>
              <a:gd name="connsiteX5" fmla="*/ 383540 w 615793"/>
              <a:gd name="connsiteY5" fmla="*/ 108873 h 1170940"/>
              <a:gd name="connsiteX6" fmla="*/ 330856 w 615793"/>
              <a:gd name="connsiteY6" fmla="*/ 92353 h 1170940"/>
              <a:gd name="connsiteX7" fmla="*/ 0 w 615793"/>
              <a:gd name="connsiteY7" fmla="*/ 0 h 1170940"/>
              <a:gd name="connsiteX8" fmla="*/ 0 w 615793"/>
              <a:gd name="connsiteY8" fmla="*/ 0 h 1170940"/>
              <a:gd name="connsiteX0" fmla="*/ 386080 w 615793"/>
              <a:gd name="connsiteY0" fmla="*/ 1170940 h 1170940"/>
              <a:gd name="connsiteX1" fmla="*/ 591820 w 615793"/>
              <a:gd name="connsiteY1" fmla="*/ 957580 h 1170940"/>
              <a:gd name="connsiteX2" fmla="*/ 601980 w 615793"/>
              <a:gd name="connsiteY2" fmla="*/ 612140 h 1170940"/>
              <a:gd name="connsiteX3" fmla="*/ 505460 w 615793"/>
              <a:gd name="connsiteY3" fmla="*/ 495300 h 1170940"/>
              <a:gd name="connsiteX4" fmla="*/ 383540 w 615793"/>
              <a:gd name="connsiteY4" fmla="*/ 492760 h 1170940"/>
              <a:gd name="connsiteX5" fmla="*/ 383540 w 615793"/>
              <a:gd name="connsiteY5" fmla="*/ 139134 h 1170940"/>
              <a:gd name="connsiteX6" fmla="*/ 330856 w 615793"/>
              <a:gd name="connsiteY6" fmla="*/ 92353 h 1170940"/>
              <a:gd name="connsiteX7" fmla="*/ 0 w 615793"/>
              <a:gd name="connsiteY7" fmla="*/ 0 h 1170940"/>
              <a:gd name="connsiteX8" fmla="*/ 0 w 615793"/>
              <a:gd name="connsiteY8" fmla="*/ 0 h 1170940"/>
              <a:gd name="connsiteX0" fmla="*/ 386080 w 615793"/>
              <a:gd name="connsiteY0" fmla="*/ 1170940 h 1170940"/>
              <a:gd name="connsiteX1" fmla="*/ 591820 w 615793"/>
              <a:gd name="connsiteY1" fmla="*/ 957580 h 1170940"/>
              <a:gd name="connsiteX2" fmla="*/ 601980 w 615793"/>
              <a:gd name="connsiteY2" fmla="*/ 612140 h 1170940"/>
              <a:gd name="connsiteX3" fmla="*/ 505460 w 615793"/>
              <a:gd name="connsiteY3" fmla="*/ 495300 h 1170940"/>
              <a:gd name="connsiteX4" fmla="*/ 383540 w 615793"/>
              <a:gd name="connsiteY4" fmla="*/ 492760 h 1170940"/>
              <a:gd name="connsiteX5" fmla="*/ 383540 w 615793"/>
              <a:gd name="connsiteY5" fmla="*/ 139134 h 1170940"/>
              <a:gd name="connsiteX6" fmla="*/ 330856 w 615793"/>
              <a:gd name="connsiteY6" fmla="*/ 92353 h 1170940"/>
              <a:gd name="connsiteX7" fmla="*/ 0 w 615793"/>
              <a:gd name="connsiteY7" fmla="*/ 0 h 1170940"/>
              <a:gd name="connsiteX8" fmla="*/ 0 w 615793"/>
              <a:gd name="connsiteY8" fmla="*/ 0 h 1170940"/>
              <a:gd name="connsiteX0" fmla="*/ 386080 w 615793"/>
              <a:gd name="connsiteY0" fmla="*/ 1170940 h 1170940"/>
              <a:gd name="connsiteX1" fmla="*/ 591820 w 615793"/>
              <a:gd name="connsiteY1" fmla="*/ 957580 h 1170940"/>
              <a:gd name="connsiteX2" fmla="*/ 601980 w 615793"/>
              <a:gd name="connsiteY2" fmla="*/ 612140 h 1170940"/>
              <a:gd name="connsiteX3" fmla="*/ 505460 w 615793"/>
              <a:gd name="connsiteY3" fmla="*/ 495300 h 1170940"/>
              <a:gd name="connsiteX4" fmla="*/ 383540 w 615793"/>
              <a:gd name="connsiteY4" fmla="*/ 492760 h 1170940"/>
              <a:gd name="connsiteX5" fmla="*/ 383540 w 615793"/>
              <a:gd name="connsiteY5" fmla="*/ 139134 h 1170940"/>
              <a:gd name="connsiteX6" fmla="*/ 330856 w 615793"/>
              <a:gd name="connsiteY6" fmla="*/ 92353 h 1170940"/>
              <a:gd name="connsiteX7" fmla="*/ 299415 w 615793"/>
              <a:gd name="connsiteY7" fmla="*/ 39396 h 1170940"/>
              <a:gd name="connsiteX8" fmla="*/ 0 w 615793"/>
              <a:gd name="connsiteY8" fmla="*/ 0 h 1170940"/>
              <a:gd name="connsiteX9" fmla="*/ 0 w 615793"/>
              <a:gd name="connsiteY9" fmla="*/ 0 h 1170940"/>
              <a:gd name="connsiteX0" fmla="*/ 386080 w 615793"/>
              <a:gd name="connsiteY0" fmla="*/ 1170940 h 1170940"/>
              <a:gd name="connsiteX1" fmla="*/ 591820 w 615793"/>
              <a:gd name="connsiteY1" fmla="*/ 957580 h 1170940"/>
              <a:gd name="connsiteX2" fmla="*/ 601980 w 615793"/>
              <a:gd name="connsiteY2" fmla="*/ 612140 h 1170940"/>
              <a:gd name="connsiteX3" fmla="*/ 505460 w 615793"/>
              <a:gd name="connsiteY3" fmla="*/ 495300 h 1170940"/>
              <a:gd name="connsiteX4" fmla="*/ 383540 w 615793"/>
              <a:gd name="connsiteY4" fmla="*/ 492760 h 1170940"/>
              <a:gd name="connsiteX5" fmla="*/ 383540 w 615793"/>
              <a:gd name="connsiteY5" fmla="*/ 139134 h 1170940"/>
              <a:gd name="connsiteX6" fmla="*/ 330856 w 615793"/>
              <a:gd name="connsiteY6" fmla="*/ 92353 h 1170940"/>
              <a:gd name="connsiteX7" fmla="*/ 288935 w 615793"/>
              <a:gd name="connsiteY7" fmla="*/ 6613 h 1170940"/>
              <a:gd name="connsiteX8" fmla="*/ 0 w 615793"/>
              <a:gd name="connsiteY8" fmla="*/ 0 h 1170940"/>
              <a:gd name="connsiteX9" fmla="*/ 0 w 615793"/>
              <a:gd name="connsiteY9" fmla="*/ 0 h 1170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5793" h="1170940">
                <a:moveTo>
                  <a:pt x="386080" y="1170940"/>
                </a:moveTo>
                <a:cubicBezTo>
                  <a:pt x="389678" y="1013460"/>
                  <a:pt x="555837" y="1050713"/>
                  <a:pt x="591820" y="957580"/>
                </a:cubicBezTo>
                <a:cubicBezTo>
                  <a:pt x="627803" y="864447"/>
                  <a:pt x="616373" y="689187"/>
                  <a:pt x="601980" y="612140"/>
                </a:cubicBezTo>
                <a:cubicBezTo>
                  <a:pt x="587587" y="535093"/>
                  <a:pt x="541867" y="502073"/>
                  <a:pt x="505460" y="495300"/>
                </a:cubicBezTo>
                <a:cubicBezTo>
                  <a:pt x="469053" y="493607"/>
                  <a:pt x="403860" y="552121"/>
                  <a:pt x="383540" y="492760"/>
                </a:cubicBezTo>
                <a:lnTo>
                  <a:pt x="383540" y="139134"/>
                </a:lnTo>
                <a:cubicBezTo>
                  <a:pt x="374759" y="72399"/>
                  <a:pt x="394779" y="110499"/>
                  <a:pt x="330856" y="92353"/>
                </a:cubicBezTo>
                <a:cubicBezTo>
                  <a:pt x="312516" y="86469"/>
                  <a:pt x="307275" y="12497"/>
                  <a:pt x="288935" y="6613"/>
                </a:cubicBez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8" name="Freeform 2063" descr="Water droplets">
            <a:extLst>
              <a:ext uri="{FF2B5EF4-FFF2-40B4-BE49-F238E27FC236}">
                <a16:creationId xmlns:a16="http://schemas.microsoft.com/office/drawing/2014/main" id="{424D3A94-7AF7-4872-B7AD-7F8D9C922DE0}"/>
              </a:ext>
            </a:extLst>
          </p:cNvPr>
          <p:cNvSpPr>
            <a:spLocks/>
          </p:cNvSpPr>
          <p:nvPr/>
        </p:nvSpPr>
        <p:spPr bwMode="auto">
          <a:xfrm>
            <a:off x="5508104" y="3360224"/>
            <a:ext cx="3169179" cy="2583167"/>
          </a:xfrm>
          <a:custGeom>
            <a:avLst/>
            <a:gdLst>
              <a:gd name="T0" fmla="*/ 1161 w 2318"/>
              <a:gd name="T1" fmla="*/ 0 h 2339"/>
              <a:gd name="T2" fmla="*/ 1165 w 2318"/>
              <a:gd name="T3" fmla="*/ 1038 h 2339"/>
              <a:gd name="T4" fmla="*/ 168 w 2318"/>
              <a:gd name="T5" fmla="*/ 1038 h 2339"/>
              <a:gd name="T6" fmla="*/ 157 w 2318"/>
              <a:gd name="T7" fmla="*/ 1185 h 2339"/>
              <a:gd name="T8" fmla="*/ 204 w 2318"/>
              <a:gd name="T9" fmla="*/ 1226 h 2339"/>
              <a:gd name="T10" fmla="*/ 1164 w 2318"/>
              <a:gd name="T11" fmla="*/ 1226 h 2339"/>
              <a:gd name="T12" fmla="*/ 1165 w 2318"/>
              <a:gd name="T13" fmla="*/ 1757 h 2339"/>
              <a:gd name="T14" fmla="*/ 1108 w 2318"/>
              <a:gd name="T15" fmla="*/ 1819 h 2339"/>
              <a:gd name="T16" fmla="*/ 1108 w 2318"/>
              <a:gd name="T17" fmla="*/ 2233 h 2339"/>
              <a:gd name="T18" fmla="*/ 1261 w 2318"/>
              <a:gd name="T19" fmla="*/ 2199 h 2339"/>
              <a:gd name="T20" fmla="*/ 1567 w 2318"/>
              <a:gd name="T21" fmla="*/ 2278 h 2339"/>
              <a:gd name="T22" fmla="*/ 1567 w 2318"/>
              <a:gd name="T23" fmla="*/ 1831 h 2339"/>
              <a:gd name="T24" fmla="*/ 1499 w 2318"/>
              <a:gd name="T25" fmla="*/ 1763 h 2339"/>
              <a:gd name="T26" fmla="*/ 1499 w 2318"/>
              <a:gd name="T27" fmla="*/ 1219 h 2339"/>
              <a:gd name="T28" fmla="*/ 2189 w 2318"/>
              <a:gd name="T29" fmla="*/ 1219 h 2339"/>
              <a:gd name="T30" fmla="*/ 2189 w 2318"/>
              <a:gd name="T31" fmla="*/ 1180 h 2339"/>
              <a:gd name="T32" fmla="*/ 2204 w 2318"/>
              <a:gd name="T33" fmla="*/ 1035 h 2339"/>
              <a:gd name="T34" fmla="*/ 1507 w 2318"/>
              <a:gd name="T35" fmla="*/ 1035 h 2339"/>
              <a:gd name="T36" fmla="*/ 1507 w 2318"/>
              <a:gd name="T37" fmla="*/ 6 h 2339"/>
              <a:gd name="connsiteX0" fmla="*/ 4656 w 9330"/>
              <a:gd name="connsiteY0" fmla="*/ 0 h 9807"/>
              <a:gd name="connsiteX1" fmla="*/ 4643 w 9330"/>
              <a:gd name="connsiteY1" fmla="*/ 4438 h 9807"/>
              <a:gd name="connsiteX2" fmla="*/ 342 w 9330"/>
              <a:gd name="connsiteY2" fmla="*/ 4438 h 9807"/>
              <a:gd name="connsiteX3" fmla="*/ 294 w 9330"/>
              <a:gd name="connsiteY3" fmla="*/ 5066 h 9807"/>
              <a:gd name="connsiteX4" fmla="*/ 497 w 9330"/>
              <a:gd name="connsiteY4" fmla="*/ 5242 h 9807"/>
              <a:gd name="connsiteX5" fmla="*/ 4639 w 9330"/>
              <a:gd name="connsiteY5" fmla="*/ 5242 h 9807"/>
              <a:gd name="connsiteX6" fmla="*/ 4643 w 9330"/>
              <a:gd name="connsiteY6" fmla="*/ 7512 h 9807"/>
              <a:gd name="connsiteX7" fmla="*/ 4397 w 9330"/>
              <a:gd name="connsiteY7" fmla="*/ 7777 h 9807"/>
              <a:gd name="connsiteX8" fmla="*/ 4397 w 9330"/>
              <a:gd name="connsiteY8" fmla="*/ 9547 h 9807"/>
              <a:gd name="connsiteX9" fmla="*/ 5057 w 9330"/>
              <a:gd name="connsiteY9" fmla="*/ 9401 h 9807"/>
              <a:gd name="connsiteX10" fmla="*/ 6377 w 9330"/>
              <a:gd name="connsiteY10" fmla="*/ 9739 h 9807"/>
              <a:gd name="connsiteX11" fmla="*/ 6377 w 9330"/>
              <a:gd name="connsiteY11" fmla="*/ 7828 h 9807"/>
              <a:gd name="connsiteX12" fmla="*/ 6084 w 9330"/>
              <a:gd name="connsiteY12" fmla="*/ 7537 h 9807"/>
              <a:gd name="connsiteX13" fmla="*/ 6084 w 9330"/>
              <a:gd name="connsiteY13" fmla="*/ 5212 h 9807"/>
              <a:gd name="connsiteX14" fmla="*/ 9060 w 9330"/>
              <a:gd name="connsiteY14" fmla="*/ 5212 h 9807"/>
              <a:gd name="connsiteX15" fmla="*/ 9060 w 9330"/>
              <a:gd name="connsiteY15" fmla="*/ 5045 h 9807"/>
              <a:gd name="connsiteX16" fmla="*/ 9125 w 9330"/>
              <a:gd name="connsiteY16" fmla="*/ 4425 h 9807"/>
              <a:gd name="connsiteX17" fmla="*/ 6118 w 9330"/>
              <a:gd name="connsiteY17" fmla="*/ 4425 h 9807"/>
              <a:gd name="connsiteX18" fmla="*/ 6118 w 9330"/>
              <a:gd name="connsiteY18" fmla="*/ 26 h 9807"/>
              <a:gd name="connsiteX0" fmla="*/ 4990 w 10000"/>
              <a:gd name="connsiteY0" fmla="*/ 0 h 10000"/>
              <a:gd name="connsiteX1" fmla="*/ 4976 w 10000"/>
              <a:gd name="connsiteY1" fmla="*/ 4525 h 10000"/>
              <a:gd name="connsiteX2" fmla="*/ 367 w 10000"/>
              <a:gd name="connsiteY2" fmla="*/ 4525 h 10000"/>
              <a:gd name="connsiteX3" fmla="*/ 315 w 10000"/>
              <a:gd name="connsiteY3" fmla="*/ 5166 h 10000"/>
              <a:gd name="connsiteX4" fmla="*/ 533 w 10000"/>
              <a:gd name="connsiteY4" fmla="*/ 5345 h 10000"/>
              <a:gd name="connsiteX5" fmla="*/ 4972 w 10000"/>
              <a:gd name="connsiteY5" fmla="*/ 5345 h 10000"/>
              <a:gd name="connsiteX6" fmla="*/ 4976 w 10000"/>
              <a:gd name="connsiteY6" fmla="*/ 7660 h 10000"/>
              <a:gd name="connsiteX7" fmla="*/ 4713 w 10000"/>
              <a:gd name="connsiteY7" fmla="*/ 7930 h 10000"/>
              <a:gd name="connsiteX8" fmla="*/ 4713 w 10000"/>
              <a:gd name="connsiteY8" fmla="*/ 9735 h 10000"/>
              <a:gd name="connsiteX9" fmla="*/ 5420 w 10000"/>
              <a:gd name="connsiteY9" fmla="*/ 9586 h 10000"/>
              <a:gd name="connsiteX10" fmla="*/ 6835 w 10000"/>
              <a:gd name="connsiteY10" fmla="*/ 9931 h 10000"/>
              <a:gd name="connsiteX11" fmla="*/ 6521 w 10000"/>
              <a:gd name="connsiteY11" fmla="*/ 7685 h 10000"/>
              <a:gd name="connsiteX12" fmla="*/ 6521 w 10000"/>
              <a:gd name="connsiteY12" fmla="*/ 5315 h 10000"/>
              <a:gd name="connsiteX13" fmla="*/ 9711 w 10000"/>
              <a:gd name="connsiteY13" fmla="*/ 5315 h 10000"/>
              <a:gd name="connsiteX14" fmla="*/ 9711 w 10000"/>
              <a:gd name="connsiteY14" fmla="*/ 5144 h 10000"/>
              <a:gd name="connsiteX15" fmla="*/ 9780 w 10000"/>
              <a:gd name="connsiteY15" fmla="*/ 4512 h 10000"/>
              <a:gd name="connsiteX16" fmla="*/ 6557 w 10000"/>
              <a:gd name="connsiteY16" fmla="*/ 4512 h 10000"/>
              <a:gd name="connsiteX17" fmla="*/ 6557 w 10000"/>
              <a:gd name="connsiteY17" fmla="*/ 27 h 10000"/>
              <a:gd name="connsiteX0" fmla="*/ 4990 w 10000"/>
              <a:gd name="connsiteY0" fmla="*/ 0 h 9899"/>
              <a:gd name="connsiteX1" fmla="*/ 4976 w 10000"/>
              <a:gd name="connsiteY1" fmla="*/ 4525 h 9899"/>
              <a:gd name="connsiteX2" fmla="*/ 367 w 10000"/>
              <a:gd name="connsiteY2" fmla="*/ 4525 h 9899"/>
              <a:gd name="connsiteX3" fmla="*/ 315 w 10000"/>
              <a:gd name="connsiteY3" fmla="*/ 5166 h 9899"/>
              <a:gd name="connsiteX4" fmla="*/ 533 w 10000"/>
              <a:gd name="connsiteY4" fmla="*/ 5345 h 9899"/>
              <a:gd name="connsiteX5" fmla="*/ 4972 w 10000"/>
              <a:gd name="connsiteY5" fmla="*/ 5345 h 9899"/>
              <a:gd name="connsiteX6" fmla="*/ 4976 w 10000"/>
              <a:gd name="connsiteY6" fmla="*/ 7660 h 9899"/>
              <a:gd name="connsiteX7" fmla="*/ 4713 w 10000"/>
              <a:gd name="connsiteY7" fmla="*/ 7930 h 9899"/>
              <a:gd name="connsiteX8" fmla="*/ 4713 w 10000"/>
              <a:gd name="connsiteY8" fmla="*/ 9735 h 9899"/>
              <a:gd name="connsiteX9" fmla="*/ 5420 w 10000"/>
              <a:gd name="connsiteY9" fmla="*/ 9586 h 9899"/>
              <a:gd name="connsiteX10" fmla="*/ 6521 w 10000"/>
              <a:gd name="connsiteY10" fmla="*/ 7685 h 9899"/>
              <a:gd name="connsiteX11" fmla="*/ 6521 w 10000"/>
              <a:gd name="connsiteY11" fmla="*/ 5315 h 9899"/>
              <a:gd name="connsiteX12" fmla="*/ 9711 w 10000"/>
              <a:gd name="connsiteY12" fmla="*/ 5315 h 9899"/>
              <a:gd name="connsiteX13" fmla="*/ 9711 w 10000"/>
              <a:gd name="connsiteY13" fmla="*/ 5144 h 9899"/>
              <a:gd name="connsiteX14" fmla="*/ 9780 w 10000"/>
              <a:gd name="connsiteY14" fmla="*/ 4512 h 9899"/>
              <a:gd name="connsiteX15" fmla="*/ 6557 w 10000"/>
              <a:gd name="connsiteY15" fmla="*/ 4512 h 9899"/>
              <a:gd name="connsiteX16" fmla="*/ 6557 w 10000"/>
              <a:gd name="connsiteY16" fmla="*/ 27 h 9899"/>
              <a:gd name="connsiteX0" fmla="*/ 4990 w 10000"/>
              <a:gd name="connsiteY0" fmla="*/ 0 h 9834"/>
              <a:gd name="connsiteX1" fmla="*/ 4976 w 10000"/>
              <a:gd name="connsiteY1" fmla="*/ 4571 h 9834"/>
              <a:gd name="connsiteX2" fmla="*/ 367 w 10000"/>
              <a:gd name="connsiteY2" fmla="*/ 4571 h 9834"/>
              <a:gd name="connsiteX3" fmla="*/ 315 w 10000"/>
              <a:gd name="connsiteY3" fmla="*/ 5219 h 9834"/>
              <a:gd name="connsiteX4" fmla="*/ 533 w 10000"/>
              <a:gd name="connsiteY4" fmla="*/ 5400 h 9834"/>
              <a:gd name="connsiteX5" fmla="*/ 4972 w 10000"/>
              <a:gd name="connsiteY5" fmla="*/ 5400 h 9834"/>
              <a:gd name="connsiteX6" fmla="*/ 4976 w 10000"/>
              <a:gd name="connsiteY6" fmla="*/ 7738 h 9834"/>
              <a:gd name="connsiteX7" fmla="*/ 4713 w 10000"/>
              <a:gd name="connsiteY7" fmla="*/ 8011 h 9834"/>
              <a:gd name="connsiteX8" fmla="*/ 4713 w 10000"/>
              <a:gd name="connsiteY8" fmla="*/ 9834 h 9834"/>
              <a:gd name="connsiteX9" fmla="*/ 6521 w 10000"/>
              <a:gd name="connsiteY9" fmla="*/ 7763 h 9834"/>
              <a:gd name="connsiteX10" fmla="*/ 6521 w 10000"/>
              <a:gd name="connsiteY10" fmla="*/ 5369 h 9834"/>
              <a:gd name="connsiteX11" fmla="*/ 9711 w 10000"/>
              <a:gd name="connsiteY11" fmla="*/ 5369 h 9834"/>
              <a:gd name="connsiteX12" fmla="*/ 9711 w 10000"/>
              <a:gd name="connsiteY12" fmla="*/ 5196 h 9834"/>
              <a:gd name="connsiteX13" fmla="*/ 9780 w 10000"/>
              <a:gd name="connsiteY13" fmla="*/ 4558 h 9834"/>
              <a:gd name="connsiteX14" fmla="*/ 6557 w 10000"/>
              <a:gd name="connsiteY14" fmla="*/ 4558 h 9834"/>
              <a:gd name="connsiteX15" fmla="*/ 6557 w 10000"/>
              <a:gd name="connsiteY15" fmla="*/ 27 h 9834"/>
              <a:gd name="connsiteX0" fmla="*/ 4990 w 10000"/>
              <a:gd name="connsiteY0" fmla="*/ 0 h 8146"/>
              <a:gd name="connsiteX1" fmla="*/ 4976 w 10000"/>
              <a:gd name="connsiteY1" fmla="*/ 4648 h 8146"/>
              <a:gd name="connsiteX2" fmla="*/ 367 w 10000"/>
              <a:gd name="connsiteY2" fmla="*/ 4648 h 8146"/>
              <a:gd name="connsiteX3" fmla="*/ 315 w 10000"/>
              <a:gd name="connsiteY3" fmla="*/ 5307 h 8146"/>
              <a:gd name="connsiteX4" fmla="*/ 533 w 10000"/>
              <a:gd name="connsiteY4" fmla="*/ 5491 h 8146"/>
              <a:gd name="connsiteX5" fmla="*/ 4972 w 10000"/>
              <a:gd name="connsiteY5" fmla="*/ 5491 h 8146"/>
              <a:gd name="connsiteX6" fmla="*/ 4976 w 10000"/>
              <a:gd name="connsiteY6" fmla="*/ 7869 h 8146"/>
              <a:gd name="connsiteX7" fmla="*/ 4713 w 10000"/>
              <a:gd name="connsiteY7" fmla="*/ 8146 h 8146"/>
              <a:gd name="connsiteX8" fmla="*/ 6521 w 10000"/>
              <a:gd name="connsiteY8" fmla="*/ 7894 h 8146"/>
              <a:gd name="connsiteX9" fmla="*/ 6521 w 10000"/>
              <a:gd name="connsiteY9" fmla="*/ 5460 h 8146"/>
              <a:gd name="connsiteX10" fmla="*/ 9711 w 10000"/>
              <a:gd name="connsiteY10" fmla="*/ 5460 h 8146"/>
              <a:gd name="connsiteX11" fmla="*/ 9711 w 10000"/>
              <a:gd name="connsiteY11" fmla="*/ 5284 h 8146"/>
              <a:gd name="connsiteX12" fmla="*/ 9780 w 10000"/>
              <a:gd name="connsiteY12" fmla="*/ 4635 h 8146"/>
              <a:gd name="connsiteX13" fmla="*/ 6557 w 10000"/>
              <a:gd name="connsiteY13" fmla="*/ 4635 h 8146"/>
              <a:gd name="connsiteX14" fmla="*/ 6557 w 10000"/>
              <a:gd name="connsiteY14" fmla="*/ 27 h 8146"/>
              <a:gd name="connsiteX0" fmla="*/ 4990 w 10000"/>
              <a:gd name="connsiteY0" fmla="*/ 0 h 9691"/>
              <a:gd name="connsiteX1" fmla="*/ 4976 w 10000"/>
              <a:gd name="connsiteY1" fmla="*/ 5706 h 9691"/>
              <a:gd name="connsiteX2" fmla="*/ 367 w 10000"/>
              <a:gd name="connsiteY2" fmla="*/ 5706 h 9691"/>
              <a:gd name="connsiteX3" fmla="*/ 315 w 10000"/>
              <a:gd name="connsiteY3" fmla="*/ 6515 h 9691"/>
              <a:gd name="connsiteX4" fmla="*/ 533 w 10000"/>
              <a:gd name="connsiteY4" fmla="*/ 6741 h 9691"/>
              <a:gd name="connsiteX5" fmla="*/ 4972 w 10000"/>
              <a:gd name="connsiteY5" fmla="*/ 6741 h 9691"/>
              <a:gd name="connsiteX6" fmla="*/ 4976 w 10000"/>
              <a:gd name="connsiteY6" fmla="*/ 9660 h 9691"/>
              <a:gd name="connsiteX7" fmla="*/ 6521 w 10000"/>
              <a:gd name="connsiteY7" fmla="*/ 9691 h 9691"/>
              <a:gd name="connsiteX8" fmla="*/ 6521 w 10000"/>
              <a:gd name="connsiteY8" fmla="*/ 6703 h 9691"/>
              <a:gd name="connsiteX9" fmla="*/ 9711 w 10000"/>
              <a:gd name="connsiteY9" fmla="*/ 6703 h 9691"/>
              <a:gd name="connsiteX10" fmla="*/ 9711 w 10000"/>
              <a:gd name="connsiteY10" fmla="*/ 6487 h 9691"/>
              <a:gd name="connsiteX11" fmla="*/ 9780 w 10000"/>
              <a:gd name="connsiteY11" fmla="*/ 5690 h 9691"/>
              <a:gd name="connsiteX12" fmla="*/ 6557 w 10000"/>
              <a:gd name="connsiteY12" fmla="*/ 5690 h 9691"/>
              <a:gd name="connsiteX13" fmla="*/ 6557 w 10000"/>
              <a:gd name="connsiteY13" fmla="*/ 33 h 9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00" h="9691">
                <a:moveTo>
                  <a:pt x="4990" y="0"/>
                </a:moveTo>
                <a:cubicBezTo>
                  <a:pt x="4986" y="1902"/>
                  <a:pt x="4981" y="3804"/>
                  <a:pt x="4976" y="5706"/>
                </a:cubicBezTo>
                <a:lnTo>
                  <a:pt x="367" y="5706"/>
                </a:lnTo>
                <a:cubicBezTo>
                  <a:pt x="-411" y="5837"/>
                  <a:pt x="287" y="6344"/>
                  <a:pt x="315" y="6515"/>
                </a:cubicBezTo>
                <a:cubicBezTo>
                  <a:pt x="343" y="6684"/>
                  <a:pt x="-244" y="6703"/>
                  <a:pt x="533" y="6741"/>
                </a:cubicBezTo>
                <a:lnTo>
                  <a:pt x="4972" y="6741"/>
                </a:lnTo>
                <a:cubicBezTo>
                  <a:pt x="4973" y="7713"/>
                  <a:pt x="4975" y="8685"/>
                  <a:pt x="4976" y="9660"/>
                </a:cubicBezTo>
                <a:lnTo>
                  <a:pt x="6521" y="9691"/>
                </a:lnTo>
                <a:lnTo>
                  <a:pt x="6521" y="6703"/>
                </a:lnTo>
                <a:lnTo>
                  <a:pt x="9711" y="6703"/>
                </a:lnTo>
                <a:lnTo>
                  <a:pt x="9711" y="6487"/>
                </a:lnTo>
                <a:cubicBezTo>
                  <a:pt x="9725" y="6316"/>
                  <a:pt x="10308" y="5822"/>
                  <a:pt x="9780" y="5690"/>
                </a:cubicBezTo>
                <a:lnTo>
                  <a:pt x="6557" y="5690"/>
                </a:lnTo>
                <a:lnTo>
                  <a:pt x="6557" y="33"/>
                </a:lnTo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56078"/>
                  <a:invGamma/>
                </a:schemeClr>
              </a:gs>
            </a:gsLst>
            <a:lin ang="5400000" scaled="1"/>
          </a:gradFill>
          <a:ln w="57150" cap="flat" cmpd="sng">
            <a:solidFill>
              <a:schemeClr val="bg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527" tIns="41031" rIns="83527" bIns="41031" anchor="ctr"/>
          <a:lstStyle/>
          <a:p>
            <a:endParaRPr lang="en-GB" sz="1662"/>
          </a:p>
        </p:txBody>
      </p:sp>
      <p:sp>
        <p:nvSpPr>
          <p:cNvPr id="171" name="Text Box 2078">
            <a:extLst>
              <a:ext uri="{FF2B5EF4-FFF2-40B4-BE49-F238E27FC236}">
                <a16:creationId xmlns:a16="http://schemas.microsoft.com/office/drawing/2014/main" id="{AE9F8010-9D69-4981-9F94-7B42E9383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9975" y="5207223"/>
            <a:ext cx="1439611" cy="36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527" tIns="41031" rIns="83527" bIns="41031">
            <a:spAutoFit/>
          </a:bodyPr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en-GB" altLang="en-US" sz="1846">
                <a:solidFill>
                  <a:schemeClr val="bg1"/>
                </a:solidFill>
              </a:rPr>
              <a:t>TOP FLOOR</a:t>
            </a:r>
          </a:p>
        </p:txBody>
      </p:sp>
      <p:grpSp>
        <p:nvGrpSpPr>
          <p:cNvPr id="172" name="Group 2086">
            <a:extLst>
              <a:ext uri="{FF2B5EF4-FFF2-40B4-BE49-F238E27FC236}">
                <a16:creationId xmlns:a16="http://schemas.microsoft.com/office/drawing/2014/main" id="{40261F96-8D65-427E-AAA2-C0BCA8C179E9}"/>
              </a:ext>
            </a:extLst>
          </p:cNvPr>
          <p:cNvGrpSpPr>
            <a:grpSpLocks/>
          </p:cNvGrpSpPr>
          <p:nvPr/>
        </p:nvGrpSpPr>
        <p:grpSpPr bwMode="auto">
          <a:xfrm>
            <a:off x="5213886" y="4291358"/>
            <a:ext cx="720969" cy="864577"/>
            <a:chOff x="1475" y="3033"/>
            <a:chExt cx="697" cy="743"/>
          </a:xfrm>
        </p:grpSpPr>
        <p:sp>
          <p:nvSpPr>
            <p:cNvPr id="173" name="Freeform 2080">
              <a:extLst>
                <a:ext uri="{FF2B5EF4-FFF2-40B4-BE49-F238E27FC236}">
                  <a16:creationId xmlns:a16="http://schemas.microsoft.com/office/drawing/2014/main" id="{E729EC3C-24C6-412E-B56B-F2071C2B3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" y="3144"/>
              <a:ext cx="574" cy="632"/>
            </a:xfrm>
            <a:custGeom>
              <a:avLst/>
              <a:gdLst>
                <a:gd name="T0" fmla="*/ 285 w 574"/>
                <a:gd name="T1" fmla="*/ 269 h 632"/>
                <a:gd name="T2" fmla="*/ 48 w 574"/>
                <a:gd name="T3" fmla="*/ 303 h 632"/>
                <a:gd name="T4" fmla="*/ 19 w 574"/>
                <a:gd name="T5" fmla="*/ 547 h 632"/>
                <a:gd name="T6" fmla="*/ 161 w 574"/>
                <a:gd name="T7" fmla="*/ 547 h 632"/>
                <a:gd name="T8" fmla="*/ 184 w 574"/>
                <a:gd name="T9" fmla="*/ 411 h 632"/>
                <a:gd name="T10" fmla="*/ 277 w 574"/>
                <a:gd name="T11" fmla="*/ 422 h 632"/>
                <a:gd name="T12" fmla="*/ 277 w 574"/>
                <a:gd name="T13" fmla="*/ 632 h 632"/>
                <a:gd name="T14" fmla="*/ 574 w 574"/>
                <a:gd name="T15" fmla="*/ 632 h 632"/>
                <a:gd name="T16" fmla="*/ 529 w 574"/>
                <a:gd name="T17" fmla="*/ 94 h 632"/>
                <a:gd name="T18" fmla="*/ 319 w 574"/>
                <a:gd name="T19" fmla="*/ 66 h 632"/>
                <a:gd name="T20" fmla="*/ 285 w 574"/>
                <a:gd name="T21" fmla="*/ 269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4" h="632">
                  <a:moveTo>
                    <a:pt x="285" y="269"/>
                  </a:moveTo>
                  <a:cubicBezTo>
                    <a:pt x="240" y="308"/>
                    <a:pt x="92" y="257"/>
                    <a:pt x="48" y="303"/>
                  </a:cubicBezTo>
                  <a:cubicBezTo>
                    <a:pt x="4" y="349"/>
                    <a:pt x="0" y="506"/>
                    <a:pt x="19" y="547"/>
                  </a:cubicBezTo>
                  <a:lnTo>
                    <a:pt x="161" y="547"/>
                  </a:lnTo>
                  <a:lnTo>
                    <a:pt x="184" y="411"/>
                  </a:lnTo>
                  <a:lnTo>
                    <a:pt x="277" y="422"/>
                  </a:lnTo>
                  <a:lnTo>
                    <a:pt x="277" y="632"/>
                  </a:lnTo>
                  <a:lnTo>
                    <a:pt x="574" y="632"/>
                  </a:lnTo>
                  <a:lnTo>
                    <a:pt x="529" y="94"/>
                  </a:lnTo>
                  <a:cubicBezTo>
                    <a:pt x="487" y="0"/>
                    <a:pt x="360" y="37"/>
                    <a:pt x="319" y="66"/>
                  </a:cubicBezTo>
                  <a:lnTo>
                    <a:pt x="285" y="269"/>
                  </a:lnTo>
                  <a:close/>
                </a:path>
              </a:pathLst>
            </a:custGeom>
            <a:solidFill>
              <a:srgbClr val="B2B2B2"/>
            </a:solidFill>
            <a:ln w="1270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527" tIns="41031" rIns="83527" bIns="41031" anchor="ctr"/>
            <a:lstStyle/>
            <a:p>
              <a:endParaRPr lang="en-GB" sz="1662"/>
            </a:p>
          </p:txBody>
        </p:sp>
        <p:sp>
          <p:nvSpPr>
            <p:cNvPr id="174" name="Oval 2082">
              <a:extLst>
                <a:ext uri="{FF2B5EF4-FFF2-40B4-BE49-F238E27FC236}">
                  <a16:creationId xmlns:a16="http://schemas.microsoft.com/office/drawing/2014/main" id="{36947535-6190-4CB9-95E3-A7688EB4E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9" y="3033"/>
              <a:ext cx="123" cy="123"/>
            </a:xfrm>
            <a:prstGeom prst="ellipse">
              <a:avLst/>
            </a:prstGeom>
            <a:solidFill>
              <a:srgbClr val="B2B2B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527" tIns="41031" rIns="83527" bIns="41031" anchor="ctr"/>
            <a:lstStyle/>
            <a:p>
              <a:endParaRPr lang="en-GB" sz="1662"/>
            </a:p>
          </p:txBody>
        </p:sp>
        <p:sp>
          <p:nvSpPr>
            <p:cNvPr id="175" name="Line 2083">
              <a:extLst>
                <a:ext uri="{FF2B5EF4-FFF2-40B4-BE49-F238E27FC236}">
                  <a16:creationId xmlns:a16="http://schemas.microsoft.com/office/drawing/2014/main" id="{5A38432C-2324-45D3-8027-D3459A48CB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9" y="3108"/>
              <a:ext cx="42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527" tIns="41031" rIns="83527" bIns="41031" anchor="ctr"/>
            <a:lstStyle/>
            <a:p>
              <a:endParaRPr lang="en-GB" sz="1662"/>
            </a:p>
          </p:txBody>
        </p:sp>
        <p:sp>
          <p:nvSpPr>
            <p:cNvPr id="176" name="Oval 2084">
              <a:extLst>
                <a:ext uri="{FF2B5EF4-FFF2-40B4-BE49-F238E27FC236}">
                  <a16:creationId xmlns:a16="http://schemas.microsoft.com/office/drawing/2014/main" id="{DC106CA0-ECDD-426E-8FBF-E0978948B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3" y="3044"/>
              <a:ext cx="123" cy="123"/>
            </a:xfrm>
            <a:prstGeom prst="ellipse">
              <a:avLst/>
            </a:prstGeom>
            <a:solidFill>
              <a:srgbClr val="B2B2B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527" tIns="41031" rIns="83527" bIns="41031" anchor="ctr"/>
            <a:lstStyle/>
            <a:p>
              <a:endParaRPr lang="en-GB" sz="1662"/>
            </a:p>
          </p:txBody>
        </p:sp>
        <p:sp>
          <p:nvSpPr>
            <p:cNvPr id="177" name="Line 2085">
              <a:extLst>
                <a:ext uri="{FF2B5EF4-FFF2-40B4-BE49-F238E27FC236}">
                  <a16:creationId xmlns:a16="http://schemas.microsoft.com/office/drawing/2014/main" id="{FCEFF144-CBC3-433B-8123-F6818A81AF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90" y="3096"/>
              <a:ext cx="0" cy="125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527" tIns="41031" rIns="83527" bIns="41031" anchor="ctr"/>
            <a:lstStyle/>
            <a:p>
              <a:endParaRPr lang="en-GB" sz="1662"/>
            </a:p>
          </p:txBody>
        </p:sp>
      </p:grpSp>
      <p:sp>
        <p:nvSpPr>
          <p:cNvPr id="178" name="AutoShape 2087">
            <a:extLst>
              <a:ext uri="{FF2B5EF4-FFF2-40B4-BE49-F238E27FC236}">
                <a16:creationId xmlns:a16="http://schemas.microsoft.com/office/drawing/2014/main" id="{89494B36-59B5-4507-8D4B-BDA6AAEC340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156736" y="5081201"/>
            <a:ext cx="287215" cy="524608"/>
          </a:xfrm>
          <a:prstGeom prst="flowChartManualOperation">
            <a:avLst/>
          </a:prstGeom>
          <a:gradFill rotWithShape="0">
            <a:gsLst>
              <a:gs pos="0">
                <a:schemeClr val="accent1">
                  <a:gamma/>
                  <a:tint val="34902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tint val="34902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527" tIns="41031" rIns="83527" bIns="41031" anchor="ctr"/>
          <a:lstStyle/>
          <a:p>
            <a:endParaRPr lang="en-GB" sz="1662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F8660755-4BFD-4260-A60A-33DFA8642CC0}"/>
              </a:ext>
            </a:extLst>
          </p:cNvPr>
          <p:cNvSpPr/>
          <p:nvPr/>
        </p:nvSpPr>
        <p:spPr>
          <a:xfrm>
            <a:off x="7192619" y="3365896"/>
            <a:ext cx="278619" cy="1225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F8FCAD14-FF3A-4C80-B22E-83422FF4BAB5}"/>
              </a:ext>
            </a:extLst>
          </p:cNvPr>
          <p:cNvSpPr/>
          <p:nvPr/>
        </p:nvSpPr>
        <p:spPr>
          <a:xfrm>
            <a:off x="7184965" y="3968410"/>
            <a:ext cx="286199" cy="36759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2" name="Text Box 1028">
            <a:extLst>
              <a:ext uri="{FF2B5EF4-FFF2-40B4-BE49-F238E27FC236}">
                <a16:creationId xmlns:a16="http://schemas.microsoft.com/office/drawing/2014/main" id="{9ABC1385-A62D-4D7D-B7E4-90BC8DFC3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987" y="22029"/>
            <a:ext cx="7104185" cy="128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527" tIns="41031" rIns="83527" bIns="41031">
            <a:spAutoFit/>
          </a:bodyPr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4431" b="1" dirty="0">
                <a:latin typeface="+mj-lt"/>
              </a:rPr>
              <a:t>Vent-A-Riser</a:t>
            </a:r>
          </a:p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2800" dirty="0">
                <a:latin typeface="+mj-lt"/>
              </a:rPr>
              <a:t>Operation</a:t>
            </a:r>
          </a:p>
        </p:txBody>
      </p:sp>
      <p:sp>
        <p:nvSpPr>
          <p:cNvPr id="67" name="Arrow: Up 66">
            <a:extLst>
              <a:ext uri="{FF2B5EF4-FFF2-40B4-BE49-F238E27FC236}">
                <a16:creationId xmlns:a16="http://schemas.microsoft.com/office/drawing/2014/main" id="{F8AAFF5A-56B0-41E6-964E-5D500906241D}"/>
              </a:ext>
            </a:extLst>
          </p:cNvPr>
          <p:cNvSpPr/>
          <p:nvPr/>
        </p:nvSpPr>
        <p:spPr>
          <a:xfrm>
            <a:off x="7197079" y="3036687"/>
            <a:ext cx="233910" cy="699886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5071" name="Freeform 2063" descr="Water droplets">
            <a:extLst>
              <a:ext uri="{FF2B5EF4-FFF2-40B4-BE49-F238E27FC236}">
                <a16:creationId xmlns:a16="http://schemas.microsoft.com/office/drawing/2014/main" id="{EAABC170-993B-4650-B982-43E693F73E6E}"/>
              </a:ext>
            </a:extLst>
          </p:cNvPr>
          <p:cNvSpPr>
            <a:spLocks/>
          </p:cNvSpPr>
          <p:nvPr/>
        </p:nvSpPr>
        <p:spPr bwMode="auto">
          <a:xfrm>
            <a:off x="1297588" y="3318813"/>
            <a:ext cx="3169179" cy="2583167"/>
          </a:xfrm>
          <a:custGeom>
            <a:avLst/>
            <a:gdLst>
              <a:gd name="T0" fmla="*/ 1161 w 2318"/>
              <a:gd name="T1" fmla="*/ 0 h 2339"/>
              <a:gd name="T2" fmla="*/ 1165 w 2318"/>
              <a:gd name="T3" fmla="*/ 1038 h 2339"/>
              <a:gd name="T4" fmla="*/ 168 w 2318"/>
              <a:gd name="T5" fmla="*/ 1038 h 2339"/>
              <a:gd name="T6" fmla="*/ 157 w 2318"/>
              <a:gd name="T7" fmla="*/ 1185 h 2339"/>
              <a:gd name="T8" fmla="*/ 204 w 2318"/>
              <a:gd name="T9" fmla="*/ 1226 h 2339"/>
              <a:gd name="T10" fmla="*/ 1164 w 2318"/>
              <a:gd name="T11" fmla="*/ 1226 h 2339"/>
              <a:gd name="T12" fmla="*/ 1165 w 2318"/>
              <a:gd name="T13" fmla="*/ 1757 h 2339"/>
              <a:gd name="T14" fmla="*/ 1108 w 2318"/>
              <a:gd name="T15" fmla="*/ 1819 h 2339"/>
              <a:gd name="T16" fmla="*/ 1108 w 2318"/>
              <a:gd name="T17" fmla="*/ 2233 h 2339"/>
              <a:gd name="T18" fmla="*/ 1261 w 2318"/>
              <a:gd name="T19" fmla="*/ 2199 h 2339"/>
              <a:gd name="T20" fmla="*/ 1567 w 2318"/>
              <a:gd name="T21" fmla="*/ 2278 h 2339"/>
              <a:gd name="T22" fmla="*/ 1567 w 2318"/>
              <a:gd name="T23" fmla="*/ 1831 h 2339"/>
              <a:gd name="T24" fmla="*/ 1499 w 2318"/>
              <a:gd name="T25" fmla="*/ 1763 h 2339"/>
              <a:gd name="T26" fmla="*/ 1499 w 2318"/>
              <a:gd name="T27" fmla="*/ 1219 h 2339"/>
              <a:gd name="T28" fmla="*/ 2189 w 2318"/>
              <a:gd name="T29" fmla="*/ 1219 h 2339"/>
              <a:gd name="T30" fmla="*/ 2189 w 2318"/>
              <a:gd name="T31" fmla="*/ 1180 h 2339"/>
              <a:gd name="T32" fmla="*/ 2204 w 2318"/>
              <a:gd name="T33" fmla="*/ 1035 h 2339"/>
              <a:gd name="T34" fmla="*/ 1507 w 2318"/>
              <a:gd name="T35" fmla="*/ 1035 h 2339"/>
              <a:gd name="T36" fmla="*/ 1507 w 2318"/>
              <a:gd name="T37" fmla="*/ 6 h 2339"/>
              <a:gd name="connsiteX0" fmla="*/ 4656 w 9330"/>
              <a:gd name="connsiteY0" fmla="*/ 0 h 9807"/>
              <a:gd name="connsiteX1" fmla="*/ 4643 w 9330"/>
              <a:gd name="connsiteY1" fmla="*/ 4438 h 9807"/>
              <a:gd name="connsiteX2" fmla="*/ 342 w 9330"/>
              <a:gd name="connsiteY2" fmla="*/ 4438 h 9807"/>
              <a:gd name="connsiteX3" fmla="*/ 294 w 9330"/>
              <a:gd name="connsiteY3" fmla="*/ 5066 h 9807"/>
              <a:gd name="connsiteX4" fmla="*/ 497 w 9330"/>
              <a:gd name="connsiteY4" fmla="*/ 5242 h 9807"/>
              <a:gd name="connsiteX5" fmla="*/ 4639 w 9330"/>
              <a:gd name="connsiteY5" fmla="*/ 5242 h 9807"/>
              <a:gd name="connsiteX6" fmla="*/ 4643 w 9330"/>
              <a:gd name="connsiteY6" fmla="*/ 7512 h 9807"/>
              <a:gd name="connsiteX7" fmla="*/ 4397 w 9330"/>
              <a:gd name="connsiteY7" fmla="*/ 7777 h 9807"/>
              <a:gd name="connsiteX8" fmla="*/ 4397 w 9330"/>
              <a:gd name="connsiteY8" fmla="*/ 9547 h 9807"/>
              <a:gd name="connsiteX9" fmla="*/ 5057 w 9330"/>
              <a:gd name="connsiteY9" fmla="*/ 9401 h 9807"/>
              <a:gd name="connsiteX10" fmla="*/ 6377 w 9330"/>
              <a:gd name="connsiteY10" fmla="*/ 9739 h 9807"/>
              <a:gd name="connsiteX11" fmla="*/ 6377 w 9330"/>
              <a:gd name="connsiteY11" fmla="*/ 7828 h 9807"/>
              <a:gd name="connsiteX12" fmla="*/ 6084 w 9330"/>
              <a:gd name="connsiteY12" fmla="*/ 7537 h 9807"/>
              <a:gd name="connsiteX13" fmla="*/ 6084 w 9330"/>
              <a:gd name="connsiteY13" fmla="*/ 5212 h 9807"/>
              <a:gd name="connsiteX14" fmla="*/ 9060 w 9330"/>
              <a:gd name="connsiteY14" fmla="*/ 5212 h 9807"/>
              <a:gd name="connsiteX15" fmla="*/ 9060 w 9330"/>
              <a:gd name="connsiteY15" fmla="*/ 5045 h 9807"/>
              <a:gd name="connsiteX16" fmla="*/ 9125 w 9330"/>
              <a:gd name="connsiteY16" fmla="*/ 4425 h 9807"/>
              <a:gd name="connsiteX17" fmla="*/ 6118 w 9330"/>
              <a:gd name="connsiteY17" fmla="*/ 4425 h 9807"/>
              <a:gd name="connsiteX18" fmla="*/ 6118 w 9330"/>
              <a:gd name="connsiteY18" fmla="*/ 26 h 9807"/>
              <a:gd name="connsiteX0" fmla="*/ 4990 w 10000"/>
              <a:gd name="connsiteY0" fmla="*/ 0 h 10000"/>
              <a:gd name="connsiteX1" fmla="*/ 4976 w 10000"/>
              <a:gd name="connsiteY1" fmla="*/ 4525 h 10000"/>
              <a:gd name="connsiteX2" fmla="*/ 367 w 10000"/>
              <a:gd name="connsiteY2" fmla="*/ 4525 h 10000"/>
              <a:gd name="connsiteX3" fmla="*/ 315 w 10000"/>
              <a:gd name="connsiteY3" fmla="*/ 5166 h 10000"/>
              <a:gd name="connsiteX4" fmla="*/ 533 w 10000"/>
              <a:gd name="connsiteY4" fmla="*/ 5345 h 10000"/>
              <a:gd name="connsiteX5" fmla="*/ 4972 w 10000"/>
              <a:gd name="connsiteY5" fmla="*/ 5345 h 10000"/>
              <a:gd name="connsiteX6" fmla="*/ 4976 w 10000"/>
              <a:gd name="connsiteY6" fmla="*/ 7660 h 10000"/>
              <a:gd name="connsiteX7" fmla="*/ 4713 w 10000"/>
              <a:gd name="connsiteY7" fmla="*/ 7930 h 10000"/>
              <a:gd name="connsiteX8" fmla="*/ 4713 w 10000"/>
              <a:gd name="connsiteY8" fmla="*/ 9735 h 10000"/>
              <a:gd name="connsiteX9" fmla="*/ 5420 w 10000"/>
              <a:gd name="connsiteY9" fmla="*/ 9586 h 10000"/>
              <a:gd name="connsiteX10" fmla="*/ 6835 w 10000"/>
              <a:gd name="connsiteY10" fmla="*/ 9931 h 10000"/>
              <a:gd name="connsiteX11" fmla="*/ 6521 w 10000"/>
              <a:gd name="connsiteY11" fmla="*/ 7685 h 10000"/>
              <a:gd name="connsiteX12" fmla="*/ 6521 w 10000"/>
              <a:gd name="connsiteY12" fmla="*/ 5315 h 10000"/>
              <a:gd name="connsiteX13" fmla="*/ 9711 w 10000"/>
              <a:gd name="connsiteY13" fmla="*/ 5315 h 10000"/>
              <a:gd name="connsiteX14" fmla="*/ 9711 w 10000"/>
              <a:gd name="connsiteY14" fmla="*/ 5144 h 10000"/>
              <a:gd name="connsiteX15" fmla="*/ 9780 w 10000"/>
              <a:gd name="connsiteY15" fmla="*/ 4512 h 10000"/>
              <a:gd name="connsiteX16" fmla="*/ 6557 w 10000"/>
              <a:gd name="connsiteY16" fmla="*/ 4512 h 10000"/>
              <a:gd name="connsiteX17" fmla="*/ 6557 w 10000"/>
              <a:gd name="connsiteY17" fmla="*/ 27 h 10000"/>
              <a:gd name="connsiteX0" fmla="*/ 4990 w 10000"/>
              <a:gd name="connsiteY0" fmla="*/ 0 h 9899"/>
              <a:gd name="connsiteX1" fmla="*/ 4976 w 10000"/>
              <a:gd name="connsiteY1" fmla="*/ 4525 h 9899"/>
              <a:gd name="connsiteX2" fmla="*/ 367 w 10000"/>
              <a:gd name="connsiteY2" fmla="*/ 4525 h 9899"/>
              <a:gd name="connsiteX3" fmla="*/ 315 w 10000"/>
              <a:gd name="connsiteY3" fmla="*/ 5166 h 9899"/>
              <a:gd name="connsiteX4" fmla="*/ 533 w 10000"/>
              <a:gd name="connsiteY4" fmla="*/ 5345 h 9899"/>
              <a:gd name="connsiteX5" fmla="*/ 4972 w 10000"/>
              <a:gd name="connsiteY5" fmla="*/ 5345 h 9899"/>
              <a:gd name="connsiteX6" fmla="*/ 4976 w 10000"/>
              <a:gd name="connsiteY6" fmla="*/ 7660 h 9899"/>
              <a:gd name="connsiteX7" fmla="*/ 4713 w 10000"/>
              <a:gd name="connsiteY7" fmla="*/ 7930 h 9899"/>
              <a:gd name="connsiteX8" fmla="*/ 4713 w 10000"/>
              <a:gd name="connsiteY8" fmla="*/ 9735 h 9899"/>
              <a:gd name="connsiteX9" fmla="*/ 5420 w 10000"/>
              <a:gd name="connsiteY9" fmla="*/ 9586 h 9899"/>
              <a:gd name="connsiteX10" fmla="*/ 6521 w 10000"/>
              <a:gd name="connsiteY10" fmla="*/ 7685 h 9899"/>
              <a:gd name="connsiteX11" fmla="*/ 6521 w 10000"/>
              <a:gd name="connsiteY11" fmla="*/ 5315 h 9899"/>
              <a:gd name="connsiteX12" fmla="*/ 9711 w 10000"/>
              <a:gd name="connsiteY12" fmla="*/ 5315 h 9899"/>
              <a:gd name="connsiteX13" fmla="*/ 9711 w 10000"/>
              <a:gd name="connsiteY13" fmla="*/ 5144 h 9899"/>
              <a:gd name="connsiteX14" fmla="*/ 9780 w 10000"/>
              <a:gd name="connsiteY14" fmla="*/ 4512 h 9899"/>
              <a:gd name="connsiteX15" fmla="*/ 6557 w 10000"/>
              <a:gd name="connsiteY15" fmla="*/ 4512 h 9899"/>
              <a:gd name="connsiteX16" fmla="*/ 6557 w 10000"/>
              <a:gd name="connsiteY16" fmla="*/ 27 h 9899"/>
              <a:gd name="connsiteX0" fmla="*/ 4990 w 10000"/>
              <a:gd name="connsiteY0" fmla="*/ 0 h 9834"/>
              <a:gd name="connsiteX1" fmla="*/ 4976 w 10000"/>
              <a:gd name="connsiteY1" fmla="*/ 4571 h 9834"/>
              <a:gd name="connsiteX2" fmla="*/ 367 w 10000"/>
              <a:gd name="connsiteY2" fmla="*/ 4571 h 9834"/>
              <a:gd name="connsiteX3" fmla="*/ 315 w 10000"/>
              <a:gd name="connsiteY3" fmla="*/ 5219 h 9834"/>
              <a:gd name="connsiteX4" fmla="*/ 533 w 10000"/>
              <a:gd name="connsiteY4" fmla="*/ 5400 h 9834"/>
              <a:gd name="connsiteX5" fmla="*/ 4972 w 10000"/>
              <a:gd name="connsiteY5" fmla="*/ 5400 h 9834"/>
              <a:gd name="connsiteX6" fmla="*/ 4976 w 10000"/>
              <a:gd name="connsiteY6" fmla="*/ 7738 h 9834"/>
              <a:gd name="connsiteX7" fmla="*/ 4713 w 10000"/>
              <a:gd name="connsiteY7" fmla="*/ 8011 h 9834"/>
              <a:gd name="connsiteX8" fmla="*/ 4713 w 10000"/>
              <a:gd name="connsiteY8" fmla="*/ 9834 h 9834"/>
              <a:gd name="connsiteX9" fmla="*/ 6521 w 10000"/>
              <a:gd name="connsiteY9" fmla="*/ 7763 h 9834"/>
              <a:gd name="connsiteX10" fmla="*/ 6521 w 10000"/>
              <a:gd name="connsiteY10" fmla="*/ 5369 h 9834"/>
              <a:gd name="connsiteX11" fmla="*/ 9711 w 10000"/>
              <a:gd name="connsiteY11" fmla="*/ 5369 h 9834"/>
              <a:gd name="connsiteX12" fmla="*/ 9711 w 10000"/>
              <a:gd name="connsiteY12" fmla="*/ 5196 h 9834"/>
              <a:gd name="connsiteX13" fmla="*/ 9780 w 10000"/>
              <a:gd name="connsiteY13" fmla="*/ 4558 h 9834"/>
              <a:gd name="connsiteX14" fmla="*/ 6557 w 10000"/>
              <a:gd name="connsiteY14" fmla="*/ 4558 h 9834"/>
              <a:gd name="connsiteX15" fmla="*/ 6557 w 10000"/>
              <a:gd name="connsiteY15" fmla="*/ 27 h 9834"/>
              <a:gd name="connsiteX0" fmla="*/ 4990 w 10000"/>
              <a:gd name="connsiteY0" fmla="*/ 0 h 8146"/>
              <a:gd name="connsiteX1" fmla="*/ 4976 w 10000"/>
              <a:gd name="connsiteY1" fmla="*/ 4648 h 8146"/>
              <a:gd name="connsiteX2" fmla="*/ 367 w 10000"/>
              <a:gd name="connsiteY2" fmla="*/ 4648 h 8146"/>
              <a:gd name="connsiteX3" fmla="*/ 315 w 10000"/>
              <a:gd name="connsiteY3" fmla="*/ 5307 h 8146"/>
              <a:gd name="connsiteX4" fmla="*/ 533 w 10000"/>
              <a:gd name="connsiteY4" fmla="*/ 5491 h 8146"/>
              <a:gd name="connsiteX5" fmla="*/ 4972 w 10000"/>
              <a:gd name="connsiteY5" fmla="*/ 5491 h 8146"/>
              <a:gd name="connsiteX6" fmla="*/ 4976 w 10000"/>
              <a:gd name="connsiteY6" fmla="*/ 7869 h 8146"/>
              <a:gd name="connsiteX7" fmla="*/ 4713 w 10000"/>
              <a:gd name="connsiteY7" fmla="*/ 8146 h 8146"/>
              <a:gd name="connsiteX8" fmla="*/ 6521 w 10000"/>
              <a:gd name="connsiteY8" fmla="*/ 7894 h 8146"/>
              <a:gd name="connsiteX9" fmla="*/ 6521 w 10000"/>
              <a:gd name="connsiteY9" fmla="*/ 5460 h 8146"/>
              <a:gd name="connsiteX10" fmla="*/ 9711 w 10000"/>
              <a:gd name="connsiteY10" fmla="*/ 5460 h 8146"/>
              <a:gd name="connsiteX11" fmla="*/ 9711 w 10000"/>
              <a:gd name="connsiteY11" fmla="*/ 5284 h 8146"/>
              <a:gd name="connsiteX12" fmla="*/ 9780 w 10000"/>
              <a:gd name="connsiteY12" fmla="*/ 4635 h 8146"/>
              <a:gd name="connsiteX13" fmla="*/ 6557 w 10000"/>
              <a:gd name="connsiteY13" fmla="*/ 4635 h 8146"/>
              <a:gd name="connsiteX14" fmla="*/ 6557 w 10000"/>
              <a:gd name="connsiteY14" fmla="*/ 27 h 8146"/>
              <a:gd name="connsiteX0" fmla="*/ 4990 w 10000"/>
              <a:gd name="connsiteY0" fmla="*/ 0 h 9691"/>
              <a:gd name="connsiteX1" fmla="*/ 4976 w 10000"/>
              <a:gd name="connsiteY1" fmla="*/ 5706 h 9691"/>
              <a:gd name="connsiteX2" fmla="*/ 367 w 10000"/>
              <a:gd name="connsiteY2" fmla="*/ 5706 h 9691"/>
              <a:gd name="connsiteX3" fmla="*/ 315 w 10000"/>
              <a:gd name="connsiteY3" fmla="*/ 6515 h 9691"/>
              <a:gd name="connsiteX4" fmla="*/ 533 w 10000"/>
              <a:gd name="connsiteY4" fmla="*/ 6741 h 9691"/>
              <a:gd name="connsiteX5" fmla="*/ 4972 w 10000"/>
              <a:gd name="connsiteY5" fmla="*/ 6741 h 9691"/>
              <a:gd name="connsiteX6" fmla="*/ 4976 w 10000"/>
              <a:gd name="connsiteY6" fmla="*/ 9660 h 9691"/>
              <a:gd name="connsiteX7" fmla="*/ 6521 w 10000"/>
              <a:gd name="connsiteY7" fmla="*/ 9691 h 9691"/>
              <a:gd name="connsiteX8" fmla="*/ 6521 w 10000"/>
              <a:gd name="connsiteY8" fmla="*/ 6703 h 9691"/>
              <a:gd name="connsiteX9" fmla="*/ 9711 w 10000"/>
              <a:gd name="connsiteY9" fmla="*/ 6703 h 9691"/>
              <a:gd name="connsiteX10" fmla="*/ 9711 w 10000"/>
              <a:gd name="connsiteY10" fmla="*/ 6487 h 9691"/>
              <a:gd name="connsiteX11" fmla="*/ 9780 w 10000"/>
              <a:gd name="connsiteY11" fmla="*/ 5690 h 9691"/>
              <a:gd name="connsiteX12" fmla="*/ 6557 w 10000"/>
              <a:gd name="connsiteY12" fmla="*/ 5690 h 9691"/>
              <a:gd name="connsiteX13" fmla="*/ 6557 w 10000"/>
              <a:gd name="connsiteY13" fmla="*/ 33 h 9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00" h="9691">
                <a:moveTo>
                  <a:pt x="4990" y="0"/>
                </a:moveTo>
                <a:cubicBezTo>
                  <a:pt x="4986" y="1902"/>
                  <a:pt x="4981" y="3804"/>
                  <a:pt x="4976" y="5706"/>
                </a:cubicBezTo>
                <a:lnTo>
                  <a:pt x="367" y="5706"/>
                </a:lnTo>
                <a:cubicBezTo>
                  <a:pt x="-411" y="5837"/>
                  <a:pt x="287" y="6344"/>
                  <a:pt x="315" y="6515"/>
                </a:cubicBezTo>
                <a:cubicBezTo>
                  <a:pt x="343" y="6684"/>
                  <a:pt x="-244" y="6703"/>
                  <a:pt x="533" y="6741"/>
                </a:cubicBezTo>
                <a:lnTo>
                  <a:pt x="4972" y="6741"/>
                </a:lnTo>
                <a:cubicBezTo>
                  <a:pt x="4973" y="7713"/>
                  <a:pt x="4975" y="8685"/>
                  <a:pt x="4976" y="9660"/>
                </a:cubicBezTo>
                <a:lnTo>
                  <a:pt x="6521" y="9691"/>
                </a:lnTo>
                <a:lnTo>
                  <a:pt x="6521" y="6703"/>
                </a:lnTo>
                <a:lnTo>
                  <a:pt x="9711" y="6703"/>
                </a:lnTo>
                <a:lnTo>
                  <a:pt x="9711" y="6487"/>
                </a:lnTo>
                <a:cubicBezTo>
                  <a:pt x="9725" y="6316"/>
                  <a:pt x="10308" y="5822"/>
                  <a:pt x="9780" y="5690"/>
                </a:cubicBezTo>
                <a:lnTo>
                  <a:pt x="6557" y="5690"/>
                </a:lnTo>
                <a:lnTo>
                  <a:pt x="6557" y="33"/>
                </a:lnTo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56078"/>
                  <a:invGamma/>
                </a:schemeClr>
              </a:gs>
            </a:gsLst>
            <a:lin ang="5400000" scaled="1"/>
          </a:gradFill>
          <a:ln w="57150" cap="flat" cmpd="sng">
            <a:solidFill>
              <a:schemeClr val="bg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527" tIns="41031" rIns="83527" bIns="41031" anchor="ctr"/>
          <a:lstStyle/>
          <a:p>
            <a:endParaRPr lang="en-GB" sz="1662"/>
          </a:p>
        </p:txBody>
      </p:sp>
      <p:sp>
        <p:nvSpPr>
          <p:cNvPr id="685080" name="Line 2072">
            <a:extLst>
              <a:ext uri="{FF2B5EF4-FFF2-40B4-BE49-F238E27FC236}">
                <a16:creationId xmlns:a16="http://schemas.microsoft.com/office/drawing/2014/main" id="{1A06EA49-4951-4D7C-8777-8C1B46E2F0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0528" y="3016093"/>
            <a:ext cx="0" cy="38979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527" tIns="41031" rIns="83527" bIns="41031" anchor="ctr"/>
          <a:lstStyle/>
          <a:p>
            <a:endParaRPr lang="en-GB" sz="1662"/>
          </a:p>
        </p:txBody>
      </p:sp>
      <p:sp>
        <p:nvSpPr>
          <p:cNvPr id="685081" name="Line 2073">
            <a:extLst>
              <a:ext uri="{FF2B5EF4-FFF2-40B4-BE49-F238E27FC236}">
                <a16:creationId xmlns:a16="http://schemas.microsoft.com/office/drawing/2014/main" id="{42034442-772E-4FE8-BA67-321C77A7030C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2897" y="3016093"/>
            <a:ext cx="0" cy="38979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527" tIns="41031" rIns="83527" bIns="41031" anchor="ctr"/>
          <a:lstStyle/>
          <a:p>
            <a:endParaRPr lang="en-GB" sz="1662"/>
          </a:p>
        </p:txBody>
      </p:sp>
      <p:sp>
        <p:nvSpPr>
          <p:cNvPr id="685086" name="Text Box 2078">
            <a:extLst>
              <a:ext uri="{FF2B5EF4-FFF2-40B4-BE49-F238E27FC236}">
                <a16:creationId xmlns:a16="http://schemas.microsoft.com/office/drawing/2014/main" id="{C7B4D7F4-96A9-41A2-95B5-586A7CE4F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9459" y="5165812"/>
            <a:ext cx="1439611" cy="36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527" tIns="41031" rIns="83527" bIns="41031">
            <a:spAutoFit/>
          </a:bodyPr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en-GB" altLang="en-US" sz="1846">
                <a:solidFill>
                  <a:schemeClr val="bg1"/>
                </a:solidFill>
              </a:rPr>
              <a:t>TOP FLOOR</a:t>
            </a:r>
          </a:p>
        </p:txBody>
      </p:sp>
      <p:grpSp>
        <p:nvGrpSpPr>
          <p:cNvPr id="685094" name="Group 2086">
            <a:extLst>
              <a:ext uri="{FF2B5EF4-FFF2-40B4-BE49-F238E27FC236}">
                <a16:creationId xmlns:a16="http://schemas.microsoft.com/office/drawing/2014/main" id="{239F8C35-FECE-4CF5-8F1E-F2491829E31E}"/>
              </a:ext>
            </a:extLst>
          </p:cNvPr>
          <p:cNvGrpSpPr>
            <a:grpSpLocks/>
          </p:cNvGrpSpPr>
          <p:nvPr/>
        </p:nvGrpSpPr>
        <p:grpSpPr bwMode="auto">
          <a:xfrm>
            <a:off x="1003370" y="4249947"/>
            <a:ext cx="720969" cy="864577"/>
            <a:chOff x="1475" y="3033"/>
            <a:chExt cx="697" cy="743"/>
          </a:xfrm>
        </p:grpSpPr>
        <p:sp>
          <p:nvSpPr>
            <p:cNvPr id="685088" name="Freeform 2080">
              <a:extLst>
                <a:ext uri="{FF2B5EF4-FFF2-40B4-BE49-F238E27FC236}">
                  <a16:creationId xmlns:a16="http://schemas.microsoft.com/office/drawing/2014/main" id="{51FB406B-FC11-4DA1-A489-A0238D6CC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5" y="3144"/>
              <a:ext cx="574" cy="632"/>
            </a:xfrm>
            <a:custGeom>
              <a:avLst/>
              <a:gdLst>
                <a:gd name="T0" fmla="*/ 285 w 574"/>
                <a:gd name="T1" fmla="*/ 269 h 632"/>
                <a:gd name="T2" fmla="*/ 48 w 574"/>
                <a:gd name="T3" fmla="*/ 303 h 632"/>
                <a:gd name="T4" fmla="*/ 19 w 574"/>
                <a:gd name="T5" fmla="*/ 547 h 632"/>
                <a:gd name="T6" fmla="*/ 161 w 574"/>
                <a:gd name="T7" fmla="*/ 547 h 632"/>
                <a:gd name="T8" fmla="*/ 184 w 574"/>
                <a:gd name="T9" fmla="*/ 411 h 632"/>
                <a:gd name="T10" fmla="*/ 277 w 574"/>
                <a:gd name="T11" fmla="*/ 422 h 632"/>
                <a:gd name="T12" fmla="*/ 277 w 574"/>
                <a:gd name="T13" fmla="*/ 632 h 632"/>
                <a:gd name="T14" fmla="*/ 574 w 574"/>
                <a:gd name="T15" fmla="*/ 632 h 632"/>
                <a:gd name="T16" fmla="*/ 529 w 574"/>
                <a:gd name="T17" fmla="*/ 94 h 632"/>
                <a:gd name="T18" fmla="*/ 319 w 574"/>
                <a:gd name="T19" fmla="*/ 66 h 632"/>
                <a:gd name="T20" fmla="*/ 285 w 574"/>
                <a:gd name="T21" fmla="*/ 269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4" h="632">
                  <a:moveTo>
                    <a:pt x="285" y="269"/>
                  </a:moveTo>
                  <a:cubicBezTo>
                    <a:pt x="240" y="308"/>
                    <a:pt x="92" y="257"/>
                    <a:pt x="48" y="303"/>
                  </a:cubicBezTo>
                  <a:cubicBezTo>
                    <a:pt x="4" y="349"/>
                    <a:pt x="0" y="506"/>
                    <a:pt x="19" y="547"/>
                  </a:cubicBezTo>
                  <a:lnTo>
                    <a:pt x="161" y="547"/>
                  </a:lnTo>
                  <a:lnTo>
                    <a:pt x="184" y="411"/>
                  </a:lnTo>
                  <a:lnTo>
                    <a:pt x="277" y="422"/>
                  </a:lnTo>
                  <a:lnTo>
                    <a:pt x="277" y="632"/>
                  </a:lnTo>
                  <a:lnTo>
                    <a:pt x="574" y="632"/>
                  </a:lnTo>
                  <a:lnTo>
                    <a:pt x="529" y="94"/>
                  </a:lnTo>
                  <a:cubicBezTo>
                    <a:pt x="487" y="0"/>
                    <a:pt x="360" y="37"/>
                    <a:pt x="319" y="66"/>
                  </a:cubicBezTo>
                  <a:lnTo>
                    <a:pt x="285" y="269"/>
                  </a:lnTo>
                  <a:close/>
                </a:path>
              </a:pathLst>
            </a:custGeom>
            <a:solidFill>
              <a:srgbClr val="B2B2B2"/>
            </a:solidFill>
            <a:ln w="12700" cap="flat" cmpd="sng">
              <a:solidFill>
                <a:schemeClr val="bg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527" tIns="41031" rIns="83527" bIns="41031" anchor="ctr"/>
            <a:lstStyle/>
            <a:p>
              <a:endParaRPr lang="en-GB" sz="1662"/>
            </a:p>
          </p:txBody>
        </p:sp>
        <p:sp>
          <p:nvSpPr>
            <p:cNvPr id="685090" name="Oval 2082">
              <a:extLst>
                <a:ext uri="{FF2B5EF4-FFF2-40B4-BE49-F238E27FC236}">
                  <a16:creationId xmlns:a16="http://schemas.microsoft.com/office/drawing/2014/main" id="{75F05927-45ED-4998-94DF-E29D524B38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9" y="3033"/>
              <a:ext cx="123" cy="123"/>
            </a:xfrm>
            <a:prstGeom prst="ellipse">
              <a:avLst/>
            </a:prstGeom>
            <a:solidFill>
              <a:srgbClr val="B2B2B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527" tIns="41031" rIns="83527" bIns="41031" anchor="ctr"/>
            <a:lstStyle/>
            <a:p>
              <a:endParaRPr lang="en-GB" sz="1662"/>
            </a:p>
          </p:txBody>
        </p:sp>
        <p:sp>
          <p:nvSpPr>
            <p:cNvPr id="685091" name="Line 2083">
              <a:extLst>
                <a:ext uri="{FF2B5EF4-FFF2-40B4-BE49-F238E27FC236}">
                  <a16:creationId xmlns:a16="http://schemas.microsoft.com/office/drawing/2014/main" id="{441E21E9-4F61-41E0-B4E2-497746D411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9" y="3108"/>
              <a:ext cx="42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527" tIns="41031" rIns="83527" bIns="41031" anchor="ctr"/>
            <a:lstStyle/>
            <a:p>
              <a:endParaRPr lang="en-GB" sz="1662"/>
            </a:p>
          </p:txBody>
        </p:sp>
        <p:sp>
          <p:nvSpPr>
            <p:cNvPr id="685092" name="Oval 2084">
              <a:extLst>
                <a:ext uri="{FF2B5EF4-FFF2-40B4-BE49-F238E27FC236}">
                  <a16:creationId xmlns:a16="http://schemas.microsoft.com/office/drawing/2014/main" id="{106D8877-8B6D-462E-A690-4D833DEB59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3" y="3044"/>
              <a:ext cx="123" cy="123"/>
            </a:xfrm>
            <a:prstGeom prst="ellipse">
              <a:avLst/>
            </a:prstGeom>
            <a:solidFill>
              <a:srgbClr val="B2B2B2"/>
            </a:solidFill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527" tIns="41031" rIns="83527" bIns="41031" anchor="ctr"/>
            <a:lstStyle/>
            <a:p>
              <a:endParaRPr lang="en-GB" sz="1662"/>
            </a:p>
          </p:txBody>
        </p:sp>
        <p:sp>
          <p:nvSpPr>
            <p:cNvPr id="685093" name="Line 2085">
              <a:extLst>
                <a:ext uri="{FF2B5EF4-FFF2-40B4-BE49-F238E27FC236}">
                  <a16:creationId xmlns:a16="http://schemas.microsoft.com/office/drawing/2014/main" id="{5816CC3B-67B7-4645-99EE-C41E168F9C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90" y="3096"/>
              <a:ext cx="0" cy="125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107763" dir="189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3527" tIns="41031" rIns="83527" bIns="41031" anchor="ctr"/>
            <a:lstStyle/>
            <a:p>
              <a:endParaRPr lang="en-GB" sz="1662"/>
            </a:p>
          </p:txBody>
        </p:sp>
      </p:grpSp>
      <p:sp>
        <p:nvSpPr>
          <p:cNvPr id="685095" name="AutoShape 2087">
            <a:extLst>
              <a:ext uri="{FF2B5EF4-FFF2-40B4-BE49-F238E27FC236}">
                <a16:creationId xmlns:a16="http://schemas.microsoft.com/office/drawing/2014/main" id="{EEF05308-C464-4765-9D06-29659777B30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46220" y="5039790"/>
            <a:ext cx="287215" cy="524608"/>
          </a:xfrm>
          <a:prstGeom prst="flowChartManualOperation">
            <a:avLst/>
          </a:prstGeom>
          <a:gradFill rotWithShape="0">
            <a:gsLst>
              <a:gs pos="0">
                <a:schemeClr val="accent1">
                  <a:gamma/>
                  <a:tint val="34902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tint val="34902"/>
                  <a:invGamma/>
                </a:scheme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3527" tIns="41031" rIns="83527" bIns="41031" anchor="ctr"/>
          <a:lstStyle/>
          <a:p>
            <a:endParaRPr lang="en-GB" sz="1662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4A59D97-2008-4E9E-9327-D0271837C35E}"/>
              </a:ext>
            </a:extLst>
          </p:cNvPr>
          <p:cNvSpPr/>
          <p:nvPr/>
        </p:nvSpPr>
        <p:spPr>
          <a:xfrm>
            <a:off x="2982103" y="3324485"/>
            <a:ext cx="278619" cy="12258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D7C36C75-4BCD-4B33-972B-0D375F84E62D}"/>
              </a:ext>
            </a:extLst>
          </p:cNvPr>
          <p:cNvSpPr/>
          <p:nvPr/>
        </p:nvSpPr>
        <p:spPr>
          <a:xfrm>
            <a:off x="2991569" y="3160007"/>
            <a:ext cx="260724" cy="36759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CEDF2152-01BD-4589-9CD9-F9DB7FEF780A}"/>
              </a:ext>
            </a:extLst>
          </p:cNvPr>
          <p:cNvSpPr/>
          <p:nvPr/>
        </p:nvSpPr>
        <p:spPr>
          <a:xfrm rot="10800000">
            <a:off x="3051967" y="2609685"/>
            <a:ext cx="128260" cy="56308"/>
          </a:xfrm>
          <a:prstGeom prst="triangle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1869708-DCCB-4FFE-BA18-D1751A5504E8}"/>
              </a:ext>
            </a:extLst>
          </p:cNvPr>
          <p:cNvSpPr/>
          <p:nvPr/>
        </p:nvSpPr>
        <p:spPr>
          <a:xfrm>
            <a:off x="2763002" y="2273918"/>
            <a:ext cx="228566" cy="12109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16E7FD-AAC9-4939-971D-A8259504ACCE}"/>
              </a:ext>
            </a:extLst>
          </p:cNvPr>
          <p:cNvSpPr/>
          <p:nvPr/>
        </p:nvSpPr>
        <p:spPr>
          <a:xfrm>
            <a:off x="3246084" y="2273918"/>
            <a:ext cx="259530" cy="12109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6803D7-4FE5-49D9-915A-013414D94DDC}"/>
              </a:ext>
            </a:extLst>
          </p:cNvPr>
          <p:cNvSpPr/>
          <p:nvPr/>
        </p:nvSpPr>
        <p:spPr>
          <a:xfrm>
            <a:off x="2770765" y="3178949"/>
            <a:ext cx="220804" cy="12109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2996EE7-D0E0-4A69-8AB4-F6B863445767}"/>
              </a:ext>
            </a:extLst>
          </p:cNvPr>
          <p:cNvSpPr/>
          <p:nvPr/>
        </p:nvSpPr>
        <p:spPr>
          <a:xfrm>
            <a:off x="3246084" y="3178949"/>
            <a:ext cx="270021" cy="12109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8E0715B-B3D3-4A1B-89B9-97F76D033CF0}"/>
              </a:ext>
            </a:extLst>
          </p:cNvPr>
          <p:cNvSpPr/>
          <p:nvPr/>
        </p:nvSpPr>
        <p:spPr>
          <a:xfrm>
            <a:off x="2817520" y="2395008"/>
            <a:ext cx="57147" cy="78317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AD3BDFD-55D9-4E7D-8854-4333111DFAFB}"/>
              </a:ext>
            </a:extLst>
          </p:cNvPr>
          <p:cNvSpPr/>
          <p:nvPr/>
        </p:nvSpPr>
        <p:spPr>
          <a:xfrm>
            <a:off x="3393584" y="2395304"/>
            <a:ext cx="57147" cy="78317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53D251-1849-463D-BC4A-8A9FAD8BCB79}"/>
              </a:ext>
            </a:extLst>
          </p:cNvPr>
          <p:cNvSpPr/>
          <p:nvPr/>
        </p:nvSpPr>
        <p:spPr>
          <a:xfrm>
            <a:off x="2962893" y="2516572"/>
            <a:ext cx="314994" cy="11209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30F658-D284-4EEA-9DFA-AFFC71C6B870}"/>
              </a:ext>
            </a:extLst>
          </p:cNvPr>
          <p:cNvSpPr/>
          <p:nvPr/>
        </p:nvSpPr>
        <p:spPr>
          <a:xfrm flipH="1">
            <a:off x="3096326" y="1733399"/>
            <a:ext cx="45719" cy="783171"/>
          </a:xfrm>
          <a:prstGeom prst="rect">
            <a:avLst/>
          </a:prstGeom>
          <a:solidFill>
            <a:schemeClr val="bg1">
              <a:lumMod val="65000"/>
            </a:schemeClr>
          </a:solidFill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2687A6A-AC0A-4B83-B99B-1ADFD1A1AFBC}"/>
              </a:ext>
            </a:extLst>
          </p:cNvPr>
          <p:cNvSpPr/>
          <p:nvPr/>
        </p:nvSpPr>
        <p:spPr>
          <a:xfrm>
            <a:off x="2457481" y="1937569"/>
            <a:ext cx="803241" cy="330113"/>
          </a:xfrm>
          <a:custGeom>
            <a:avLst/>
            <a:gdLst>
              <a:gd name="connsiteX0" fmla="*/ 0 w 803564"/>
              <a:gd name="connsiteY0" fmla="*/ 0 h 267855"/>
              <a:gd name="connsiteX1" fmla="*/ 794327 w 803564"/>
              <a:gd name="connsiteY1" fmla="*/ 0 h 267855"/>
              <a:gd name="connsiteX2" fmla="*/ 803564 w 803564"/>
              <a:gd name="connsiteY2" fmla="*/ 267855 h 267855"/>
              <a:gd name="connsiteX3" fmla="*/ 803564 w 803564"/>
              <a:gd name="connsiteY3" fmla="*/ 267855 h 267855"/>
              <a:gd name="connsiteX0" fmla="*/ 0 w 804248"/>
              <a:gd name="connsiteY0" fmla="*/ 0 h 282616"/>
              <a:gd name="connsiteX1" fmla="*/ 794327 w 804248"/>
              <a:gd name="connsiteY1" fmla="*/ 0 h 282616"/>
              <a:gd name="connsiteX2" fmla="*/ 803564 w 804248"/>
              <a:gd name="connsiteY2" fmla="*/ 267855 h 282616"/>
              <a:gd name="connsiteX3" fmla="*/ 803564 w 804248"/>
              <a:gd name="connsiteY3" fmla="*/ 245043 h 282616"/>
              <a:gd name="connsiteX0" fmla="*/ 0 w 813247"/>
              <a:gd name="connsiteY0" fmla="*/ 0 h 282616"/>
              <a:gd name="connsiteX1" fmla="*/ 812693 w 813247"/>
              <a:gd name="connsiteY1" fmla="*/ 0 h 282616"/>
              <a:gd name="connsiteX2" fmla="*/ 803564 w 813247"/>
              <a:gd name="connsiteY2" fmla="*/ 267855 h 282616"/>
              <a:gd name="connsiteX3" fmla="*/ 803564 w 813247"/>
              <a:gd name="connsiteY3" fmla="*/ 245043 h 282616"/>
              <a:gd name="connsiteX0" fmla="*/ 0 w 804891"/>
              <a:gd name="connsiteY0" fmla="*/ 0 h 282616"/>
              <a:gd name="connsiteX1" fmla="*/ 803511 w 804891"/>
              <a:gd name="connsiteY1" fmla="*/ 0 h 282616"/>
              <a:gd name="connsiteX2" fmla="*/ 803564 w 804891"/>
              <a:gd name="connsiteY2" fmla="*/ 267855 h 282616"/>
              <a:gd name="connsiteX3" fmla="*/ 803564 w 804891"/>
              <a:gd name="connsiteY3" fmla="*/ 245043 h 282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4891" h="282616">
                <a:moveTo>
                  <a:pt x="0" y="0"/>
                </a:moveTo>
                <a:lnTo>
                  <a:pt x="803511" y="0"/>
                </a:lnTo>
                <a:cubicBezTo>
                  <a:pt x="806590" y="89285"/>
                  <a:pt x="803555" y="227015"/>
                  <a:pt x="803564" y="267855"/>
                </a:cubicBezTo>
                <a:cubicBezTo>
                  <a:pt x="803573" y="308695"/>
                  <a:pt x="803564" y="252647"/>
                  <a:pt x="803564" y="245043"/>
                </a:cubicBezTo>
              </a:path>
            </a:pathLst>
          </a:cu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715C1AC-6FF9-443F-9974-99730FCAD5E2}"/>
              </a:ext>
            </a:extLst>
          </p:cNvPr>
          <p:cNvSpPr/>
          <p:nvPr/>
        </p:nvSpPr>
        <p:spPr>
          <a:xfrm>
            <a:off x="2457480" y="2200584"/>
            <a:ext cx="524623" cy="61427"/>
          </a:xfrm>
          <a:custGeom>
            <a:avLst/>
            <a:gdLst>
              <a:gd name="connsiteX0" fmla="*/ 0 w 803564"/>
              <a:gd name="connsiteY0" fmla="*/ 0 h 267855"/>
              <a:gd name="connsiteX1" fmla="*/ 794327 w 803564"/>
              <a:gd name="connsiteY1" fmla="*/ 0 h 267855"/>
              <a:gd name="connsiteX2" fmla="*/ 803564 w 803564"/>
              <a:gd name="connsiteY2" fmla="*/ 267855 h 267855"/>
              <a:gd name="connsiteX3" fmla="*/ 803564 w 803564"/>
              <a:gd name="connsiteY3" fmla="*/ 267855 h 267855"/>
              <a:gd name="connsiteX0" fmla="*/ 0 w 804248"/>
              <a:gd name="connsiteY0" fmla="*/ 0 h 282616"/>
              <a:gd name="connsiteX1" fmla="*/ 794327 w 804248"/>
              <a:gd name="connsiteY1" fmla="*/ 0 h 282616"/>
              <a:gd name="connsiteX2" fmla="*/ 803564 w 804248"/>
              <a:gd name="connsiteY2" fmla="*/ 267855 h 282616"/>
              <a:gd name="connsiteX3" fmla="*/ 803564 w 804248"/>
              <a:gd name="connsiteY3" fmla="*/ 245043 h 282616"/>
              <a:gd name="connsiteX0" fmla="*/ 0 w 813247"/>
              <a:gd name="connsiteY0" fmla="*/ 0 h 282616"/>
              <a:gd name="connsiteX1" fmla="*/ 812693 w 813247"/>
              <a:gd name="connsiteY1" fmla="*/ 0 h 282616"/>
              <a:gd name="connsiteX2" fmla="*/ 803564 w 813247"/>
              <a:gd name="connsiteY2" fmla="*/ 267855 h 282616"/>
              <a:gd name="connsiteX3" fmla="*/ 803564 w 813247"/>
              <a:gd name="connsiteY3" fmla="*/ 245043 h 282616"/>
              <a:gd name="connsiteX0" fmla="*/ 0 w 804891"/>
              <a:gd name="connsiteY0" fmla="*/ 0 h 282616"/>
              <a:gd name="connsiteX1" fmla="*/ 803511 w 804891"/>
              <a:gd name="connsiteY1" fmla="*/ 0 h 282616"/>
              <a:gd name="connsiteX2" fmla="*/ 803564 w 804891"/>
              <a:gd name="connsiteY2" fmla="*/ 267855 h 282616"/>
              <a:gd name="connsiteX3" fmla="*/ 803564 w 804891"/>
              <a:gd name="connsiteY3" fmla="*/ 245043 h 282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4891" h="282616">
                <a:moveTo>
                  <a:pt x="0" y="0"/>
                </a:moveTo>
                <a:lnTo>
                  <a:pt x="803511" y="0"/>
                </a:lnTo>
                <a:cubicBezTo>
                  <a:pt x="806590" y="89285"/>
                  <a:pt x="803555" y="227015"/>
                  <a:pt x="803564" y="267855"/>
                </a:cubicBezTo>
                <a:cubicBezTo>
                  <a:pt x="803573" y="308695"/>
                  <a:pt x="803564" y="252647"/>
                  <a:pt x="803564" y="245043"/>
                </a:cubicBezTo>
              </a:path>
            </a:pathLst>
          </a:cu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51A88F-DD91-4E58-8997-A076DEEEDA61}"/>
              </a:ext>
            </a:extLst>
          </p:cNvPr>
          <p:cNvCxnSpPr/>
          <p:nvPr/>
        </p:nvCxnSpPr>
        <p:spPr>
          <a:xfrm>
            <a:off x="2962893" y="1807202"/>
            <a:ext cx="3092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257BBC2-522E-451B-BF03-8B959AA9C8F1}"/>
              </a:ext>
            </a:extLst>
          </p:cNvPr>
          <p:cNvCxnSpPr>
            <a:cxnSpLocks/>
          </p:cNvCxnSpPr>
          <p:nvPr/>
        </p:nvCxnSpPr>
        <p:spPr>
          <a:xfrm flipV="1">
            <a:off x="2960082" y="1807202"/>
            <a:ext cx="300640" cy="346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6D82606-043B-46F0-9749-64D56609E366}"/>
              </a:ext>
            </a:extLst>
          </p:cNvPr>
          <p:cNvCxnSpPr/>
          <p:nvPr/>
        </p:nvCxnSpPr>
        <p:spPr>
          <a:xfrm>
            <a:off x="2962893" y="1919173"/>
            <a:ext cx="30926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0F34DD9-C07C-46ED-BB4E-24957E9C7769}"/>
              </a:ext>
            </a:extLst>
          </p:cNvPr>
          <p:cNvCxnSpPr>
            <a:cxnSpLocks/>
          </p:cNvCxnSpPr>
          <p:nvPr/>
        </p:nvCxnSpPr>
        <p:spPr>
          <a:xfrm flipV="1">
            <a:off x="2962893" y="1874949"/>
            <a:ext cx="306453" cy="4422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A7CF52A-AB97-4215-96CE-5C16E49581B4}"/>
              </a:ext>
            </a:extLst>
          </p:cNvPr>
          <p:cNvCxnSpPr>
            <a:cxnSpLocks/>
          </p:cNvCxnSpPr>
          <p:nvPr/>
        </p:nvCxnSpPr>
        <p:spPr>
          <a:xfrm flipV="1">
            <a:off x="2962893" y="1841885"/>
            <a:ext cx="297829" cy="4289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C44667-7F7E-4568-AEF2-8E65E956E5E2}"/>
              </a:ext>
            </a:extLst>
          </p:cNvPr>
          <p:cNvCxnSpPr>
            <a:stCxn id="4" idx="3"/>
            <a:endCxn id="4" idx="3"/>
          </p:cNvCxnSpPr>
          <p:nvPr/>
        </p:nvCxnSpPr>
        <p:spPr>
          <a:xfrm>
            <a:off x="3277886" y="2572618"/>
            <a:ext cx="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9761827-4338-4581-AAFB-505FCFEFDD06}"/>
              </a:ext>
            </a:extLst>
          </p:cNvPr>
          <p:cNvCxnSpPr>
            <a:cxnSpLocks/>
          </p:cNvCxnSpPr>
          <p:nvPr/>
        </p:nvCxnSpPr>
        <p:spPr>
          <a:xfrm>
            <a:off x="3120389" y="2247888"/>
            <a:ext cx="0" cy="41187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5DE637D3-A48E-4A71-86AD-778799870D36}"/>
              </a:ext>
            </a:extLst>
          </p:cNvPr>
          <p:cNvSpPr/>
          <p:nvPr/>
        </p:nvSpPr>
        <p:spPr>
          <a:xfrm>
            <a:off x="2965756" y="2703687"/>
            <a:ext cx="314994" cy="3745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2B7FD63-D280-4979-9506-CC30F6C33CA0}"/>
              </a:ext>
            </a:extLst>
          </p:cNvPr>
          <p:cNvSpPr/>
          <p:nvPr/>
        </p:nvSpPr>
        <p:spPr>
          <a:xfrm>
            <a:off x="3052486" y="2703687"/>
            <a:ext cx="135948" cy="5630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568DEF3-4A8D-4900-82A6-1F454F857665}"/>
              </a:ext>
            </a:extLst>
          </p:cNvPr>
          <p:cNvCxnSpPr/>
          <p:nvPr/>
        </p:nvCxnSpPr>
        <p:spPr>
          <a:xfrm flipH="1">
            <a:off x="3096327" y="2247888"/>
            <a:ext cx="4499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0AFDA6AC-33A8-42C3-9CF3-6A074CE9FF7A}"/>
              </a:ext>
            </a:extLst>
          </p:cNvPr>
          <p:cNvCxnSpPr>
            <a:cxnSpLocks/>
          </p:cNvCxnSpPr>
          <p:nvPr/>
        </p:nvCxnSpPr>
        <p:spPr>
          <a:xfrm flipH="1">
            <a:off x="3216930" y="2491470"/>
            <a:ext cx="49521" cy="502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36E1049D-A609-44B3-AEC9-D92A943ACFFE}"/>
              </a:ext>
            </a:extLst>
          </p:cNvPr>
          <p:cNvCxnSpPr>
            <a:cxnSpLocks/>
          </p:cNvCxnSpPr>
          <p:nvPr/>
        </p:nvCxnSpPr>
        <p:spPr>
          <a:xfrm>
            <a:off x="2982103" y="2493190"/>
            <a:ext cx="50981" cy="523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E9FB2B8C-F6DD-4C9B-AF29-E4678FB08F72}"/>
              </a:ext>
            </a:extLst>
          </p:cNvPr>
          <p:cNvGrpSpPr/>
          <p:nvPr/>
        </p:nvGrpSpPr>
        <p:grpSpPr>
          <a:xfrm>
            <a:off x="2441379" y="1978273"/>
            <a:ext cx="903642" cy="2379143"/>
            <a:chOff x="6820349" y="1872434"/>
            <a:chExt cx="903642" cy="2379143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03836EA3-BF08-44C7-9EC5-E90BCDA4A0F7}"/>
                </a:ext>
              </a:extLst>
            </p:cNvPr>
            <p:cNvSpPr/>
            <p:nvPr/>
          </p:nvSpPr>
          <p:spPr>
            <a:xfrm>
              <a:off x="6836979" y="1991737"/>
              <a:ext cx="623301" cy="1055464"/>
            </a:xfrm>
            <a:custGeom>
              <a:avLst/>
              <a:gdLst>
                <a:gd name="connsiteX0" fmla="*/ 0 w 777765"/>
                <a:gd name="connsiteY0" fmla="*/ 22994 h 1191257"/>
                <a:gd name="connsiteX1" fmla="*/ 725214 w 777765"/>
                <a:gd name="connsiteY1" fmla="*/ 44015 h 1191257"/>
                <a:gd name="connsiteX2" fmla="*/ 683172 w 777765"/>
                <a:gd name="connsiteY2" fmla="*/ 422387 h 1191257"/>
                <a:gd name="connsiteX3" fmla="*/ 609600 w 777765"/>
                <a:gd name="connsiteY3" fmla="*/ 443408 h 1191257"/>
                <a:gd name="connsiteX4" fmla="*/ 630620 w 777765"/>
                <a:gd name="connsiteY4" fmla="*/ 1074029 h 1191257"/>
                <a:gd name="connsiteX5" fmla="*/ 777765 w 777765"/>
                <a:gd name="connsiteY5" fmla="*/ 1189642 h 1191257"/>
                <a:gd name="connsiteX0" fmla="*/ 0 w 777765"/>
                <a:gd name="connsiteY0" fmla="*/ 19765 h 1188028"/>
                <a:gd name="connsiteX1" fmla="*/ 725214 w 777765"/>
                <a:gd name="connsiteY1" fmla="*/ 40786 h 1188028"/>
                <a:gd name="connsiteX2" fmla="*/ 683172 w 777765"/>
                <a:gd name="connsiteY2" fmla="*/ 366607 h 1188028"/>
                <a:gd name="connsiteX3" fmla="*/ 609600 w 777765"/>
                <a:gd name="connsiteY3" fmla="*/ 440179 h 1188028"/>
                <a:gd name="connsiteX4" fmla="*/ 630620 w 777765"/>
                <a:gd name="connsiteY4" fmla="*/ 1070800 h 1188028"/>
                <a:gd name="connsiteX5" fmla="*/ 777765 w 777765"/>
                <a:gd name="connsiteY5" fmla="*/ 1186413 h 1188028"/>
                <a:gd name="connsiteX0" fmla="*/ 0 w 777765"/>
                <a:gd name="connsiteY0" fmla="*/ 19765 h 1188028"/>
                <a:gd name="connsiteX1" fmla="*/ 641131 w 777765"/>
                <a:gd name="connsiteY1" fmla="*/ 40786 h 1188028"/>
                <a:gd name="connsiteX2" fmla="*/ 683172 w 777765"/>
                <a:gd name="connsiteY2" fmla="*/ 366607 h 1188028"/>
                <a:gd name="connsiteX3" fmla="*/ 609600 w 777765"/>
                <a:gd name="connsiteY3" fmla="*/ 440179 h 1188028"/>
                <a:gd name="connsiteX4" fmla="*/ 630620 w 777765"/>
                <a:gd name="connsiteY4" fmla="*/ 1070800 h 1188028"/>
                <a:gd name="connsiteX5" fmla="*/ 777765 w 777765"/>
                <a:gd name="connsiteY5" fmla="*/ 1186413 h 1188028"/>
                <a:gd name="connsiteX0" fmla="*/ 0 w 777765"/>
                <a:gd name="connsiteY0" fmla="*/ 19765 h 1188028"/>
                <a:gd name="connsiteX1" fmla="*/ 641131 w 777765"/>
                <a:gd name="connsiteY1" fmla="*/ 40786 h 1188028"/>
                <a:gd name="connsiteX2" fmla="*/ 683172 w 777765"/>
                <a:gd name="connsiteY2" fmla="*/ 366607 h 1188028"/>
                <a:gd name="connsiteX3" fmla="*/ 609600 w 777765"/>
                <a:gd name="connsiteY3" fmla="*/ 440179 h 1188028"/>
                <a:gd name="connsiteX4" fmla="*/ 630620 w 777765"/>
                <a:gd name="connsiteY4" fmla="*/ 1070800 h 1188028"/>
                <a:gd name="connsiteX5" fmla="*/ 777765 w 777765"/>
                <a:gd name="connsiteY5" fmla="*/ 1186413 h 1188028"/>
                <a:gd name="connsiteX0" fmla="*/ 0 w 777765"/>
                <a:gd name="connsiteY0" fmla="*/ 16185 h 1184448"/>
                <a:gd name="connsiteX1" fmla="*/ 641131 w 777765"/>
                <a:gd name="connsiteY1" fmla="*/ 37206 h 1184448"/>
                <a:gd name="connsiteX2" fmla="*/ 725214 w 777765"/>
                <a:gd name="connsiteY2" fmla="*/ 299965 h 1184448"/>
                <a:gd name="connsiteX3" fmla="*/ 609600 w 777765"/>
                <a:gd name="connsiteY3" fmla="*/ 436599 h 1184448"/>
                <a:gd name="connsiteX4" fmla="*/ 630620 w 777765"/>
                <a:gd name="connsiteY4" fmla="*/ 1067220 h 1184448"/>
                <a:gd name="connsiteX5" fmla="*/ 777765 w 777765"/>
                <a:gd name="connsiteY5" fmla="*/ 1182833 h 1184448"/>
                <a:gd name="connsiteX0" fmla="*/ 0 w 724535"/>
                <a:gd name="connsiteY0" fmla="*/ 10440 h 1200408"/>
                <a:gd name="connsiteX1" fmla="*/ 587901 w 724535"/>
                <a:gd name="connsiteY1" fmla="*/ 53166 h 1200408"/>
                <a:gd name="connsiteX2" fmla="*/ 671984 w 724535"/>
                <a:gd name="connsiteY2" fmla="*/ 315925 h 1200408"/>
                <a:gd name="connsiteX3" fmla="*/ 556370 w 724535"/>
                <a:gd name="connsiteY3" fmla="*/ 452559 h 1200408"/>
                <a:gd name="connsiteX4" fmla="*/ 577390 w 724535"/>
                <a:gd name="connsiteY4" fmla="*/ 1083180 h 1200408"/>
                <a:gd name="connsiteX5" fmla="*/ 724535 w 724535"/>
                <a:gd name="connsiteY5" fmla="*/ 1198793 h 1200408"/>
                <a:gd name="connsiteX0" fmla="*/ 0 w 724535"/>
                <a:gd name="connsiteY0" fmla="*/ 10440 h 1199386"/>
                <a:gd name="connsiteX1" fmla="*/ 587901 w 724535"/>
                <a:gd name="connsiteY1" fmla="*/ 53166 h 1199386"/>
                <a:gd name="connsiteX2" fmla="*/ 671984 w 724535"/>
                <a:gd name="connsiteY2" fmla="*/ 315925 h 1199386"/>
                <a:gd name="connsiteX3" fmla="*/ 556370 w 724535"/>
                <a:gd name="connsiteY3" fmla="*/ 452559 h 1199386"/>
                <a:gd name="connsiteX4" fmla="*/ 566377 w 724535"/>
                <a:gd name="connsiteY4" fmla="*/ 1061476 h 1199386"/>
                <a:gd name="connsiteX5" fmla="*/ 724535 w 724535"/>
                <a:gd name="connsiteY5" fmla="*/ 1198793 h 1199386"/>
                <a:gd name="connsiteX0" fmla="*/ 0 w 735549"/>
                <a:gd name="connsiteY0" fmla="*/ 10440 h 1178431"/>
                <a:gd name="connsiteX1" fmla="*/ 587901 w 735549"/>
                <a:gd name="connsiteY1" fmla="*/ 53166 h 1178431"/>
                <a:gd name="connsiteX2" fmla="*/ 671984 w 735549"/>
                <a:gd name="connsiteY2" fmla="*/ 315925 h 1178431"/>
                <a:gd name="connsiteX3" fmla="*/ 556370 w 735549"/>
                <a:gd name="connsiteY3" fmla="*/ 452559 h 1178431"/>
                <a:gd name="connsiteX4" fmla="*/ 566377 w 735549"/>
                <a:gd name="connsiteY4" fmla="*/ 1061476 h 1178431"/>
                <a:gd name="connsiteX5" fmla="*/ 735549 w 735549"/>
                <a:gd name="connsiteY5" fmla="*/ 1177089 h 1178431"/>
                <a:gd name="connsiteX0" fmla="*/ 0 w 735549"/>
                <a:gd name="connsiteY0" fmla="*/ 0 h 1167991"/>
                <a:gd name="connsiteX1" fmla="*/ 587901 w 735549"/>
                <a:gd name="connsiteY1" fmla="*/ 42726 h 1167991"/>
                <a:gd name="connsiteX2" fmla="*/ 671984 w 735549"/>
                <a:gd name="connsiteY2" fmla="*/ 305485 h 1167991"/>
                <a:gd name="connsiteX3" fmla="*/ 556370 w 735549"/>
                <a:gd name="connsiteY3" fmla="*/ 442119 h 1167991"/>
                <a:gd name="connsiteX4" fmla="*/ 566377 w 735549"/>
                <a:gd name="connsiteY4" fmla="*/ 1051036 h 1167991"/>
                <a:gd name="connsiteX5" fmla="*/ 735549 w 735549"/>
                <a:gd name="connsiteY5" fmla="*/ 1166649 h 1167991"/>
                <a:gd name="connsiteX0" fmla="*/ 0 w 724535"/>
                <a:gd name="connsiteY0" fmla="*/ 37637 h 1139565"/>
                <a:gd name="connsiteX1" fmla="*/ 576887 w 724535"/>
                <a:gd name="connsiteY1" fmla="*/ 14300 h 1139565"/>
                <a:gd name="connsiteX2" fmla="*/ 660970 w 724535"/>
                <a:gd name="connsiteY2" fmla="*/ 277059 h 1139565"/>
                <a:gd name="connsiteX3" fmla="*/ 545356 w 724535"/>
                <a:gd name="connsiteY3" fmla="*/ 413693 h 1139565"/>
                <a:gd name="connsiteX4" fmla="*/ 555363 w 724535"/>
                <a:gd name="connsiteY4" fmla="*/ 1022610 h 1139565"/>
                <a:gd name="connsiteX5" fmla="*/ 724535 w 724535"/>
                <a:gd name="connsiteY5" fmla="*/ 1138223 h 1139565"/>
                <a:gd name="connsiteX0" fmla="*/ 0 w 724535"/>
                <a:gd name="connsiteY0" fmla="*/ 23337 h 1125265"/>
                <a:gd name="connsiteX1" fmla="*/ 576887 w 724535"/>
                <a:gd name="connsiteY1" fmla="*/ 0 h 1125265"/>
                <a:gd name="connsiteX2" fmla="*/ 660970 w 724535"/>
                <a:gd name="connsiteY2" fmla="*/ 262759 h 1125265"/>
                <a:gd name="connsiteX3" fmla="*/ 545356 w 724535"/>
                <a:gd name="connsiteY3" fmla="*/ 399393 h 1125265"/>
                <a:gd name="connsiteX4" fmla="*/ 555363 w 724535"/>
                <a:gd name="connsiteY4" fmla="*/ 1008310 h 1125265"/>
                <a:gd name="connsiteX5" fmla="*/ 724535 w 724535"/>
                <a:gd name="connsiteY5" fmla="*/ 1123923 h 1125265"/>
                <a:gd name="connsiteX0" fmla="*/ 0 w 680482"/>
                <a:gd name="connsiteY0" fmla="*/ 28859 h 1141797"/>
                <a:gd name="connsiteX1" fmla="*/ 532834 w 680482"/>
                <a:gd name="connsiteY1" fmla="*/ 16532 h 1141797"/>
                <a:gd name="connsiteX2" fmla="*/ 616917 w 680482"/>
                <a:gd name="connsiteY2" fmla="*/ 279291 h 1141797"/>
                <a:gd name="connsiteX3" fmla="*/ 501303 w 680482"/>
                <a:gd name="connsiteY3" fmla="*/ 415925 h 1141797"/>
                <a:gd name="connsiteX4" fmla="*/ 511310 w 680482"/>
                <a:gd name="connsiteY4" fmla="*/ 1024842 h 1141797"/>
                <a:gd name="connsiteX5" fmla="*/ 680482 w 680482"/>
                <a:gd name="connsiteY5" fmla="*/ 1140455 h 1141797"/>
                <a:gd name="connsiteX0" fmla="*/ 0 w 680482"/>
                <a:gd name="connsiteY0" fmla="*/ 20451 h 1133389"/>
                <a:gd name="connsiteX1" fmla="*/ 532834 w 680482"/>
                <a:gd name="connsiteY1" fmla="*/ 19134 h 1133389"/>
                <a:gd name="connsiteX2" fmla="*/ 616917 w 680482"/>
                <a:gd name="connsiteY2" fmla="*/ 270883 h 1133389"/>
                <a:gd name="connsiteX3" fmla="*/ 501303 w 680482"/>
                <a:gd name="connsiteY3" fmla="*/ 407517 h 1133389"/>
                <a:gd name="connsiteX4" fmla="*/ 511310 w 680482"/>
                <a:gd name="connsiteY4" fmla="*/ 1016434 h 1133389"/>
                <a:gd name="connsiteX5" fmla="*/ 680482 w 680482"/>
                <a:gd name="connsiteY5" fmla="*/ 1132047 h 1133389"/>
                <a:gd name="connsiteX0" fmla="*/ 0 w 680482"/>
                <a:gd name="connsiteY0" fmla="*/ 1317 h 1114255"/>
                <a:gd name="connsiteX1" fmla="*/ 532834 w 680482"/>
                <a:gd name="connsiteY1" fmla="*/ 0 h 1114255"/>
                <a:gd name="connsiteX2" fmla="*/ 616917 w 680482"/>
                <a:gd name="connsiteY2" fmla="*/ 251749 h 1114255"/>
                <a:gd name="connsiteX3" fmla="*/ 501303 w 680482"/>
                <a:gd name="connsiteY3" fmla="*/ 388383 h 1114255"/>
                <a:gd name="connsiteX4" fmla="*/ 511310 w 680482"/>
                <a:gd name="connsiteY4" fmla="*/ 997300 h 1114255"/>
                <a:gd name="connsiteX5" fmla="*/ 680482 w 680482"/>
                <a:gd name="connsiteY5" fmla="*/ 1112913 h 1114255"/>
                <a:gd name="connsiteX0" fmla="*/ 0 w 680482"/>
                <a:gd name="connsiteY0" fmla="*/ 1317 h 1113119"/>
                <a:gd name="connsiteX1" fmla="*/ 532834 w 680482"/>
                <a:gd name="connsiteY1" fmla="*/ 0 h 1113119"/>
                <a:gd name="connsiteX2" fmla="*/ 616917 w 680482"/>
                <a:gd name="connsiteY2" fmla="*/ 251749 h 1113119"/>
                <a:gd name="connsiteX3" fmla="*/ 501303 w 680482"/>
                <a:gd name="connsiteY3" fmla="*/ 388383 h 1113119"/>
                <a:gd name="connsiteX4" fmla="*/ 478270 w 680482"/>
                <a:gd name="connsiteY4" fmla="*/ 931237 h 1113119"/>
                <a:gd name="connsiteX5" fmla="*/ 680482 w 680482"/>
                <a:gd name="connsiteY5" fmla="*/ 1112913 h 1113119"/>
                <a:gd name="connsiteX0" fmla="*/ 0 w 669468"/>
                <a:gd name="connsiteY0" fmla="*/ 1317 h 1047650"/>
                <a:gd name="connsiteX1" fmla="*/ 532834 w 669468"/>
                <a:gd name="connsiteY1" fmla="*/ 0 h 1047650"/>
                <a:gd name="connsiteX2" fmla="*/ 616917 w 669468"/>
                <a:gd name="connsiteY2" fmla="*/ 251749 h 1047650"/>
                <a:gd name="connsiteX3" fmla="*/ 501303 w 669468"/>
                <a:gd name="connsiteY3" fmla="*/ 388383 h 1047650"/>
                <a:gd name="connsiteX4" fmla="*/ 478270 w 669468"/>
                <a:gd name="connsiteY4" fmla="*/ 931237 h 1047650"/>
                <a:gd name="connsiteX5" fmla="*/ 669468 w 669468"/>
                <a:gd name="connsiteY5" fmla="*/ 1046849 h 1047650"/>
                <a:gd name="connsiteX0" fmla="*/ 0 w 669468"/>
                <a:gd name="connsiteY0" fmla="*/ 1317 h 1047650"/>
                <a:gd name="connsiteX1" fmla="*/ 532834 w 669468"/>
                <a:gd name="connsiteY1" fmla="*/ 0 h 1047650"/>
                <a:gd name="connsiteX2" fmla="*/ 616917 w 669468"/>
                <a:gd name="connsiteY2" fmla="*/ 251749 h 1047650"/>
                <a:gd name="connsiteX3" fmla="*/ 501303 w 669468"/>
                <a:gd name="connsiteY3" fmla="*/ 388383 h 1047650"/>
                <a:gd name="connsiteX4" fmla="*/ 501453 w 669468"/>
                <a:gd name="connsiteY4" fmla="*/ 931238 h 1047650"/>
                <a:gd name="connsiteX5" fmla="*/ 669468 w 669468"/>
                <a:gd name="connsiteY5" fmla="*/ 1046849 h 1047650"/>
                <a:gd name="connsiteX0" fmla="*/ 0 w 669468"/>
                <a:gd name="connsiteY0" fmla="*/ 1317 h 1059338"/>
                <a:gd name="connsiteX1" fmla="*/ 532834 w 669468"/>
                <a:gd name="connsiteY1" fmla="*/ 0 h 1059338"/>
                <a:gd name="connsiteX2" fmla="*/ 616917 w 669468"/>
                <a:gd name="connsiteY2" fmla="*/ 251749 h 1059338"/>
                <a:gd name="connsiteX3" fmla="*/ 501303 w 669468"/>
                <a:gd name="connsiteY3" fmla="*/ 388383 h 1059338"/>
                <a:gd name="connsiteX4" fmla="*/ 501453 w 669468"/>
                <a:gd name="connsiteY4" fmla="*/ 985749 h 1059338"/>
                <a:gd name="connsiteX5" fmla="*/ 669468 w 669468"/>
                <a:gd name="connsiteY5" fmla="*/ 1046849 h 1059338"/>
                <a:gd name="connsiteX0" fmla="*/ 0 w 669468"/>
                <a:gd name="connsiteY0" fmla="*/ 1317 h 1055001"/>
                <a:gd name="connsiteX1" fmla="*/ 532834 w 669468"/>
                <a:gd name="connsiteY1" fmla="*/ 0 h 1055001"/>
                <a:gd name="connsiteX2" fmla="*/ 616917 w 669468"/>
                <a:gd name="connsiteY2" fmla="*/ 251749 h 1055001"/>
                <a:gd name="connsiteX3" fmla="*/ 501303 w 669468"/>
                <a:gd name="connsiteY3" fmla="*/ 388383 h 1055001"/>
                <a:gd name="connsiteX4" fmla="*/ 501453 w 669468"/>
                <a:gd name="connsiteY4" fmla="*/ 974846 h 1055001"/>
                <a:gd name="connsiteX5" fmla="*/ 669468 w 669468"/>
                <a:gd name="connsiteY5" fmla="*/ 1046849 h 1055001"/>
                <a:gd name="connsiteX0" fmla="*/ 0 w 704243"/>
                <a:gd name="connsiteY0" fmla="*/ 1317 h 1062997"/>
                <a:gd name="connsiteX1" fmla="*/ 532834 w 704243"/>
                <a:gd name="connsiteY1" fmla="*/ 0 h 1062997"/>
                <a:gd name="connsiteX2" fmla="*/ 616917 w 704243"/>
                <a:gd name="connsiteY2" fmla="*/ 251749 h 1062997"/>
                <a:gd name="connsiteX3" fmla="*/ 501303 w 704243"/>
                <a:gd name="connsiteY3" fmla="*/ 388383 h 1062997"/>
                <a:gd name="connsiteX4" fmla="*/ 501453 w 704243"/>
                <a:gd name="connsiteY4" fmla="*/ 974846 h 1062997"/>
                <a:gd name="connsiteX5" fmla="*/ 704243 w 704243"/>
                <a:gd name="connsiteY5" fmla="*/ 1057751 h 1062997"/>
                <a:gd name="connsiteX0" fmla="*/ 0 w 704243"/>
                <a:gd name="connsiteY0" fmla="*/ 19835 h 1081515"/>
                <a:gd name="connsiteX1" fmla="*/ 532834 w 704243"/>
                <a:gd name="connsiteY1" fmla="*/ 18518 h 1081515"/>
                <a:gd name="connsiteX2" fmla="*/ 652827 w 704243"/>
                <a:gd name="connsiteY2" fmla="*/ 273081 h 1081515"/>
                <a:gd name="connsiteX3" fmla="*/ 501303 w 704243"/>
                <a:gd name="connsiteY3" fmla="*/ 406901 h 1081515"/>
                <a:gd name="connsiteX4" fmla="*/ 501453 w 704243"/>
                <a:gd name="connsiteY4" fmla="*/ 993364 h 1081515"/>
                <a:gd name="connsiteX5" fmla="*/ 704243 w 704243"/>
                <a:gd name="connsiteY5" fmla="*/ 1076269 h 1081515"/>
                <a:gd name="connsiteX0" fmla="*/ 0 w 704243"/>
                <a:gd name="connsiteY0" fmla="*/ 19835 h 1081515"/>
                <a:gd name="connsiteX1" fmla="*/ 532834 w 704243"/>
                <a:gd name="connsiteY1" fmla="*/ 18518 h 1081515"/>
                <a:gd name="connsiteX2" fmla="*/ 652827 w 704243"/>
                <a:gd name="connsiteY2" fmla="*/ 273081 h 1081515"/>
                <a:gd name="connsiteX3" fmla="*/ 501303 w 704243"/>
                <a:gd name="connsiteY3" fmla="*/ 406901 h 1081515"/>
                <a:gd name="connsiteX4" fmla="*/ 501453 w 704243"/>
                <a:gd name="connsiteY4" fmla="*/ 993364 h 1081515"/>
                <a:gd name="connsiteX5" fmla="*/ 704243 w 704243"/>
                <a:gd name="connsiteY5" fmla="*/ 1076269 h 1081515"/>
                <a:gd name="connsiteX0" fmla="*/ 0 w 704243"/>
                <a:gd name="connsiteY0" fmla="*/ 19835 h 1080796"/>
                <a:gd name="connsiteX1" fmla="*/ 532834 w 704243"/>
                <a:gd name="connsiteY1" fmla="*/ 18518 h 1080796"/>
                <a:gd name="connsiteX2" fmla="*/ 652827 w 704243"/>
                <a:gd name="connsiteY2" fmla="*/ 273081 h 1080796"/>
                <a:gd name="connsiteX3" fmla="*/ 498311 w 704243"/>
                <a:gd name="connsiteY3" fmla="*/ 426603 h 1080796"/>
                <a:gd name="connsiteX4" fmla="*/ 501453 w 704243"/>
                <a:gd name="connsiteY4" fmla="*/ 993364 h 1080796"/>
                <a:gd name="connsiteX5" fmla="*/ 704243 w 704243"/>
                <a:gd name="connsiteY5" fmla="*/ 1076269 h 1080796"/>
                <a:gd name="connsiteX0" fmla="*/ 0 w 704243"/>
                <a:gd name="connsiteY0" fmla="*/ 22336 h 1083297"/>
                <a:gd name="connsiteX1" fmla="*/ 532834 w 704243"/>
                <a:gd name="connsiteY1" fmla="*/ 21019 h 1083297"/>
                <a:gd name="connsiteX2" fmla="*/ 649835 w 704243"/>
                <a:gd name="connsiteY2" fmla="*/ 309356 h 1083297"/>
                <a:gd name="connsiteX3" fmla="*/ 498311 w 704243"/>
                <a:gd name="connsiteY3" fmla="*/ 429104 h 1083297"/>
                <a:gd name="connsiteX4" fmla="*/ 501453 w 704243"/>
                <a:gd name="connsiteY4" fmla="*/ 995865 h 1083297"/>
                <a:gd name="connsiteX5" fmla="*/ 704243 w 704243"/>
                <a:gd name="connsiteY5" fmla="*/ 1078770 h 1083297"/>
                <a:gd name="connsiteX0" fmla="*/ 0 w 704243"/>
                <a:gd name="connsiteY0" fmla="*/ 22336 h 1083297"/>
                <a:gd name="connsiteX1" fmla="*/ 538820 w 704243"/>
                <a:gd name="connsiteY1" fmla="*/ 21019 h 1083297"/>
                <a:gd name="connsiteX2" fmla="*/ 649835 w 704243"/>
                <a:gd name="connsiteY2" fmla="*/ 309356 h 1083297"/>
                <a:gd name="connsiteX3" fmla="*/ 498311 w 704243"/>
                <a:gd name="connsiteY3" fmla="*/ 429104 h 1083297"/>
                <a:gd name="connsiteX4" fmla="*/ 501453 w 704243"/>
                <a:gd name="connsiteY4" fmla="*/ 995865 h 1083297"/>
                <a:gd name="connsiteX5" fmla="*/ 704243 w 704243"/>
                <a:gd name="connsiteY5" fmla="*/ 1078770 h 1083297"/>
                <a:gd name="connsiteX0" fmla="*/ 0 w 704243"/>
                <a:gd name="connsiteY0" fmla="*/ 21920 h 1082881"/>
                <a:gd name="connsiteX1" fmla="*/ 538820 w 704243"/>
                <a:gd name="connsiteY1" fmla="*/ 20603 h 1082881"/>
                <a:gd name="connsiteX2" fmla="*/ 646843 w 704243"/>
                <a:gd name="connsiteY2" fmla="*/ 303310 h 1082881"/>
                <a:gd name="connsiteX3" fmla="*/ 498311 w 704243"/>
                <a:gd name="connsiteY3" fmla="*/ 428688 h 1082881"/>
                <a:gd name="connsiteX4" fmla="*/ 501453 w 704243"/>
                <a:gd name="connsiteY4" fmla="*/ 995449 h 1082881"/>
                <a:gd name="connsiteX5" fmla="*/ 704243 w 704243"/>
                <a:gd name="connsiteY5" fmla="*/ 1078354 h 1082881"/>
                <a:gd name="connsiteX0" fmla="*/ 0 w 704243"/>
                <a:gd name="connsiteY0" fmla="*/ 21920 h 1093912"/>
                <a:gd name="connsiteX1" fmla="*/ 538820 w 704243"/>
                <a:gd name="connsiteY1" fmla="*/ 20603 h 1093912"/>
                <a:gd name="connsiteX2" fmla="*/ 646843 w 704243"/>
                <a:gd name="connsiteY2" fmla="*/ 303310 h 1093912"/>
                <a:gd name="connsiteX3" fmla="*/ 498311 w 704243"/>
                <a:gd name="connsiteY3" fmla="*/ 428688 h 1093912"/>
                <a:gd name="connsiteX4" fmla="*/ 501453 w 704243"/>
                <a:gd name="connsiteY4" fmla="*/ 995449 h 1093912"/>
                <a:gd name="connsiteX5" fmla="*/ 704243 w 704243"/>
                <a:gd name="connsiteY5" fmla="*/ 1091528 h 1093912"/>
                <a:gd name="connsiteX0" fmla="*/ 0 w 687435"/>
                <a:gd name="connsiteY0" fmla="*/ 21920 h 1096251"/>
                <a:gd name="connsiteX1" fmla="*/ 538820 w 687435"/>
                <a:gd name="connsiteY1" fmla="*/ 20603 h 1096251"/>
                <a:gd name="connsiteX2" fmla="*/ 646843 w 687435"/>
                <a:gd name="connsiteY2" fmla="*/ 303310 h 1096251"/>
                <a:gd name="connsiteX3" fmla="*/ 498311 w 687435"/>
                <a:gd name="connsiteY3" fmla="*/ 428688 h 1096251"/>
                <a:gd name="connsiteX4" fmla="*/ 501453 w 687435"/>
                <a:gd name="connsiteY4" fmla="*/ 995449 h 1096251"/>
                <a:gd name="connsiteX5" fmla="*/ 687435 w 687435"/>
                <a:gd name="connsiteY5" fmla="*/ 1094163 h 1096251"/>
                <a:gd name="connsiteX0" fmla="*/ 0 w 687435"/>
                <a:gd name="connsiteY0" fmla="*/ 21920 h 1094798"/>
                <a:gd name="connsiteX1" fmla="*/ 538820 w 687435"/>
                <a:gd name="connsiteY1" fmla="*/ 20603 h 1094798"/>
                <a:gd name="connsiteX2" fmla="*/ 646843 w 687435"/>
                <a:gd name="connsiteY2" fmla="*/ 303310 h 1094798"/>
                <a:gd name="connsiteX3" fmla="*/ 498311 w 687435"/>
                <a:gd name="connsiteY3" fmla="*/ 428688 h 1094798"/>
                <a:gd name="connsiteX4" fmla="*/ 493049 w 687435"/>
                <a:gd name="connsiteY4" fmla="*/ 971737 h 1094798"/>
                <a:gd name="connsiteX5" fmla="*/ 687435 w 687435"/>
                <a:gd name="connsiteY5" fmla="*/ 1094163 h 1094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7435" h="1094798">
                  <a:moveTo>
                    <a:pt x="0" y="21920"/>
                  </a:moveTo>
                  <a:cubicBezTo>
                    <a:pt x="177611" y="21481"/>
                    <a:pt x="431013" y="-26295"/>
                    <a:pt x="538820" y="20603"/>
                  </a:cubicBezTo>
                  <a:cubicBezTo>
                    <a:pt x="646627" y="67501"/>
                    <a:pt x="653595" y="235296"/>
                    <a:pt x="646843" y="303310"/>
                  </a:cubicBezTo>
                  <a:cubicBezTo>
                    <a:pt x="640092" y="371324"/>
                    <a:pt x="523943" y="317284"/>
                    <a:pt x="498311" y="428688"/>
                  </a:cubicBezTo>
                  <a:cubicBezTo>
                    <a:pt x="472679" y="540093"/>
                    <a:pt x="461528" y="860825"/>
                    <a:pt x="493049" y="971737"/>
                  </a:cubicBezTo>
                  <a:cubicBezTo>
                    <a:pt x="524570" y="1082650"/>
                    <a:pt x="627876" y="1098542"/>
                    <a:pt x="687435" y="1094163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7136E013-8588-4A05-A716-11B546D1C602}"/>
                </a:ext>
              </a:extLst>
            </p:cNvPr>
            <p:cNvSpPr/>
            <p:nvPr/>
          </p:nvSpPr>
          <p:spPr>
            <a:xfrm flipH="1">
              <a:off x="6822917" y="1890829"/>
              <a:ext cx="901074" cy="1157264"/>
            </a:xfrm>
            <a:custGeom>
              <a:avLst/>
              <a:gdLst>
                <a:gd name="connsiteX0" fmla="*/ 0 w 777765"/>
                <a:gd name="connsiteY0" fmla="*/ 22994 h 1191257"/>
                <a:gd name="connsiteX1" fmla="*/ 725214 w 777765"/>
                <a:gd name="connsiteY1" fmla="*/ 44015 h 1191257"/>
                <a:gd name="connsiteX2" fmla="*/ 683172 w 777765"/>
                <a:gd name="connsiteY2" fmla="*/ 422387 h 1191257"/>
                <a:gd name="connsiteX3" fmla="*/ 609600 w 777765"/>
                <a:gd name="connsiteY3" fmla="*/ 443408 h 1191257"/>
                <a:gd name="connsiteX4" fmla="*/ 630620 w 777765"/>
                <a:gd name="connsiteY4" fmla="*/ 1074029 h 1191257"/>
                <a:gd name="connsiteX5" fmla="*/ 777765 w 777765"/>
                <a:gd name="connsiteY5" fmla="*/ 1189642 h 1191257"/>
                <a:gd name="connsiteX0" fmla="*/ 0 w 777765"/>
                <a:gd name="connsiteY0" fmla="*/ 19765 h 1188028"/>
                <a:gd name="connsiteX1" fmla="*/ 725214 w 777765"/>
                <a:gd name="connsiteY1" fmla="*/ 40786 h 1188028"/>
                <a:gd name="connsiteX2" fmla="*/ 683172 w 777765"/>
                <a:gd name="connsiteY2" fmla="*/ 366607 h 1188028"/>
                <a:gd name="connsiteX3" fmla="*/ 609600 w 777765"/>
                <a:gd name="connsiteY3" fmla="*/ 440179 h 1188028"/>
                <a:gd name="connsiteX4" fmla="*/ 630620 w 777765"/>
                <a:gd name="connsiteY4" fmla="*/ 1070800 h 1188028"/>
                <a:gd name="connsiteX5" fmla="*/ 777765 w 777765"/>
                <a:gd name="connsiteY5" fmla="*/ 1186413 h 1188028"/>
                <a:gd name="connsiteX0" fmla="*/ 0 w 777765"/>
                <a:gd name="connsiteY0" fmla="*/ 19765 h 1188028"/>
                <a:gd name="connsiteX1" fmla="*/ 641131 w 777765"/>
                <a:gd name="connsiteY1" fmla="*/ 40786 h 1188028"/>
                <a:gd name="connsiteX2" fmla="*/ 683172 w 777765"/>
                <a:gd name="connsiteY2" fmla="*/ 366607 h 1188028"/>
                <a:gd name="connsiteX3" fmla="*/ 609600 w 777765"/>
                <a:gd name="connsiteY3" fmla="*/ 440179 h 1188028"/>
                <a:gd name="connsiteX4" fmla="*/ 630620 w 777765"/>
                <a:gd name="connsiteY4" fmla="*/ 1070800 h 1188028"/>
                <a:gd name="connsiteX5" fmla="*/ 777765 w 777765"/>
                <a:gd name="connsiteY5" fmla="*/ 1186413 h 1188028"/>
                <a:gd name="connsiteX0" fmla="*/ 0 w 777765"/>
                <a:gd name="connsiteY0" fmla="*/ 19765 h 1188028"/>
                <a:gd name="connsiteX1" fmla="*/ 641131 w 777765"/>
                <a:gd name="connsiteY1" fmla="*/ 40786 h 1188028"/>
                <a:gd name="connsiteX2" fmla="*/ 683172 w 777765"/>
                <a:gd name="connsiteY2" fmla="*/ 366607 h 1188028"/>
                <a:gd name="connsiteX3" fmla="*/ 609600 w 777765"/>
                <a:gd name="connsiteY3" fmla="*/ 440179 h 1188028"/>
                <a:gd name="connsiteX4" fmla="*/ 630620 w 777765"/>
                <a:gd name="connsiteY4" fmla="*/ 1070800 h 1188028"/>
                <a:gd name="connsiteX5" fmla="*/ 777765 w 777765"/>
                <a:gd name="connsiteY5" fmla="*/ 1186413 h 1188028"/>
                <a:gd name="connsiteX0" fmla="*/ 0 w 777765"/>
                <a:gd name="connsiteY0" fmla="*/ 16185 h 1184448"/>
                <a:gd name="connsiteX1" fmla="*/ 641131 w 777765"/>
                <a:gd name="connsiteY1" fmla="*/ 37206 h 1184448"/>
                <a:gd name="connsiteX2" fmla="*/ 725214 w 777765"/>
                <a:gd name="connsiteY2" fmla="*/ 299965 h 1184448"/>
                <a:gd name="connsiteX3" fmla="*/ 609600 w 777765"/>
                <a:gd name="connsiteY3" fmla="*/ 436599 h 1184448"/>
                <a:gd name="connsiteX4" fmla="*/ 630620 w 777765"/>
                <a:gd name="connsiteY4" fmla="*/ 1067220 h 1184448"/>
                <a:gd name="connsiteX5" fmla="*/ 777765 w 777765"/>
                <a:gd name="connsiteY5" fmla="*/ 1182833 h 1184448"/>
                <a:gd name="connsiteX0" fmla="*/ 0 w 724535"/>
                <a:gd name="connsiteY0" fmla="*/ 10440 h 1200408"/>
                <a:gd name="connsiteX1" fmla="*/ 587901 w 724535"/>
                <a:gd name="connsiteY1" fmla="*/ 53166 h 1200408"/>
                <a:gd name="connsiteX2" fmla="*/ 671984 w 724535"/>
                <a:gd name="connsiteY2" fmla="*/ 315925 h 1200408"/>
                <a:gd name="connsiteX3" fmla="*/ 556370 w 724535"/>
                <a:gd name="connsiteY3" fmla="*/ 452559 h 1200408"/>
                <a:gd name="connsiteX4" fmla="*/ 577390 w 724535"/>
                <a:gd name="connsiteY4" fmla="*/ 1083180 h 1200408"/>
                <a:gd name="connsiteX5" fmla="*/ 724535 w 724535"/>
                <a:gd name="connsiteY5" fmla="*/ 1198793 h 1200408"/>
                <a:gd name="connsiteX0" fmla="*/ 0 w 724535"/>
                <a:gd name="connsiteY0" fmla="*/ 10440 h 1199386"/>
                <a:gd name="connsiteX1" fmla="*/ 587901 w 724535"/>
                <a:gd name="connsiteY1" fmla="*/ 53166 h 1199386"/>
                <a:gd name="connsiteX2" fmla="*/ 671984 w 724535"/>
                <a:gd name="connsiteY2" fmla="*/ 315925 h 1199386"/>
                <a:gd name="connsiteX3" fmla="*/ 556370 w 724535"/>
                <a:gd name="connsiteY3" fmla="*/ 452559 h 1199386"/>
                <a:gd name="connsiteX4" fmla="*/ 566377 w 724535"/>
                <a:gd name="connsiteY4" fmla="*/ 1061476 h 1199386"/>
                <a:gd name="connsiteX5" fmla="*/ 724535 w 724535"/>
                <a:gd name="connsiteY5" fmla="*/ 1198793 h 1199386"/>
                <a:gd name="connsiteX0" fmla="*/ 0 w 735549"/>
                <a:gd name="connsiteY0" fmla="*/ 10440 h 1178431"/>
                <a:gd name="connsiteX1" fmla="*/ 587901 w 735549"/>
                <a:gd name="connsiteY1" fmla="*/ 53166 h 1178431"/>
                <a:gd name="connsiteX2" fmla="*/ 671984 w 735549"/>
                <a:gd name="connsiteY2" fmla="*/ 315925 h 1178431"/>
                <a:gd name="connsiteX3" fmla="*/ 556370 w 735549"/>
                <a:gd name="connsiteY3" fmla="*/ 452559 h 1178431"/>
                <a:gd name="connsiteX4" fmla="*/ 566377 w 735549"/>
                <a:gd name="connsiteY4" fmla="*/ 1061476 h 1178431"/>
                <a:gd name="connsiteX5" fmla="*/ 735549 w 735549"/>
                <a:gd name="connsiteY5" fmla="*/ 1177089 h 1178431"/>
                <a:gd name="connsiteX0" fmla="*/ 947248 w 1001820"/>
                <a:gd name="connsiteY0" fmla="*/ 5524 h 1217558"/>
                <a:gd name="connsiteX1" fmla="*/ 44446 w 1001820"/>
                <a:gd name="connsiteY1" fmla="*/ 92293 h 1217558"/>
                <a:gd name="connsiteX2" fmla="*/ 128529 w 1001820"/>
                <a:gd name="connsiteY2" fmla="*/ 355052 h 1217558"/>
                <a:gd name="connsiteX3" fmla="*/ 12915 w 1001820"/>
                <a:gd name="connsiteY3" fmla="*/ 491686 h 1217558"/>
                <a:gd name="connsiteX4" fmla="*/ 22922 w 1001820"/>
                <a:gd name="connsiteY4" fmla="*/ 1100603 h 1217558"/>
                <a:gd name="connsiteX5" fmla="*/ 192094 w 1001820"/>
                <a:gd name="connsiteY5" fmla="*/ 1216216 h 1217558"/>
                <a:gd name="connsiteX0" fmla="*/ 947248 w 1008919"/>
                <a:gd name="connsiteY0" fmla="*/ 11993 h 1224027"/>
                <a:gd name="connsiteX1" fmla="*/ 193517 w 1008919"/>
                <a:gd name="connsiteY1" fmla="*/ 54720 h 1224027"/>
                <a:gd name="connsiteX2" fmla="*/ 128529 w 1008919"/>
                <a:gd name="connsiteY2" fmla="*/ 361521 h 1224027"/>
                <a:gd name="connsiteX3" fmla="*/ 12915 w 1008919"/>
                <a:gd name="connsiteY3" fmla="*/ 498155 h 1224027"/>
                <a:gd name="connsiteX4" fmla="*/ 22922 w 1008919"/>
                <a:gd name="connsiteY4" fmla="*/ 1107072 h 1224027"/>
                <a:gd name="connsiteX5" fmla="*/ 192094 w 1008919"/>
                <a:gd name="connsiteY5" fmla="*/ 1222685 h 1224027"/>
                <a:gd name="connsiteX0" fmla="*/ 1245388 w 1295988"/>
                <a:gd name="connsiteY0" fmla="*/ 11993 h 1224027"/>
                <a:gd name="connsiteX1" fmla="*/ 193517 w 1295988"/>
                <a:gd name="connsiteY1" fmla="*/ 54720 h 1224027"/>
                <a:gd name="connsiteX2" fmla="*/ 128529 w 1295988"/>
                <a:gd name="connsiteY2" fmla="*/ 361521 h 1224027"/>
                <a:gd name="connsiteX3" fmla="*/ 12915 w 1295988"/>
                <a:gd name="connsiteY3" fmla="*/ 498155 h 1224027"/>
                <a:gd name="connsiteX4" fmla="*/ 22922 w 1295988"/>
                <a:gd name="connsiteY4" fmla="*/ 1107072 h 1224027"/>
                <a:gd name="connsiteX5" fmla="*/ 192094 w 1295988"/>
                <a:gd name="connsiteY5" fmla="*/ 1222685 h 1224027"/>
                <a:gd name="connsiteX0" fmla="*/ 1245388 w 1298842"/>
                <a:gd name="connsiteY0" fmla="*/ 11993 h 1224027"/>
                <a:gd name="connsiteX1" fmla="*/ 268052 w 1298842"/>
                <a:gd name="connsiteY1" fmla="*/ 54720 h 1224027"/>
                <a:gd name="connsiteX2" fmla="*/ 128529 w 1298842"/>
                <a:gd name="connsiteY2" fmla="*/ 361521 h 1224027"/>
                <a:gd name="connsiteX3" fmla="*/ 12915 w 1298842"/>
                <a:gd name="connsiteY3" fmla="*/ 498155 h 1224027"/>
                <a:gd name="connsiteX4" fmla="*/ 22922 w 1298842"/>
                <a:gd name="connsiteY4" fmla="*/ 1107072 h 1224027"/>
                <a:gd name="connsiteX5" fmla="*/ 192094 w 1298842"/>
                <a:gd name="connsiteY5" fmla="*/ 1222685 h 1224027"/>
                <a:gd name="connsiteX0" fmla="*/ 1248063 w 1301517"/>
                <a:gd name="connsiteY0" fmla="*/ 11993 h 1224027"/>
                <a:gd name="connsiteX1" fmla="*/ 270727 w 1301517"/>
                <a:gd name="connsiteY1" fmla="*/ 54720 h 1224027"/>
                <a:gd name="connsiteX2" fmla="*/ 131204 w 1301517"/>
                <a:gd name="connsiteY2" fmla="*/ 361521 h 1224027"/>
                <a:gd name="connsiteX3" fmla="*/ 15590 w 1301517"/>
                <a:gd name="connsiteY3" fmla="*/ 498155 h 1224027"/>
                <a:gd name="connsiteX4" fmla="*/ 25597 w 1301517"/>
                <a:gd name="connsiteY4" fmla="*/ 1107072 h 1224027"/>
                <a:gd name="connsiteX5" fmla="*/ 239490 w 1301517"/>
                <a:gd name="connsiteY5" fmla="*/ 1222685 h 1224027"/>
                <a:gd name="connsiteX0" fmla="*/ 1249971 w 1303233"/>
                <a:gd name="connsiteY0" fmla="*/ 12420 h 1224454"/>
                <a:gd name="connsiteX1" fmla="*/ 272635 w 1303233"/>
                <a:gd name="connsiteY1" fmla="*/ 55147 h 1224454"/>
                <a:gd name="connsiteX2" fmla="*/ 162926 w 1303233"/>
                <a:gd name="connsiteY2" fmla="*/ 373015 h 1224454"/>
                <a:gd name="connsiteX3" fmla="*/ 17498 w 1303233"/>
                <a:gd name="connsiteY3" fmla="*/ 498582 h 1224454"/>
                <a:gd name="connsiteX4" fmla="*/ 27505 w 1303233"/>
                <a:gd name="connsiteY4" fmla="*/ 1107499 h 1224454"/>
                <a:gd name="connsiteX5" fmla="*/ 241398 w 1303233"/>
                <a:gd name="connsiteY5" fmla="*/ 1223112 h 1224454"/>
                <a:gd name="connsiteX0" fmla="*/ 1249971 w 1303234"/>
                <a:gd name="connsiteY0" fmla="*/ 12421 h 1224455"/>
                <a:gd name="connsiteX1" fmla="*/ 272635 w 1303234"/>
                <a:gd name="connsiteY1" fmla="*/ 55147 h 1224455"/>
                <a:gd name="connsiteX2" fmla="*/ 162926 w 1303234"/>
                <a:gd name="connsiteY2" fmla="*/ 373016 h 1224455"/>
                <a:gd name="connsiteX3" fmla="*/ 17498 w 1303234"/>
                <a:gd name="connsiteY3" fmla="*/ 498583 h 1224455"/>
                <a:gd name="connsiteX4" fmla="*/ 27505 w 1303234"/>
                <a:gd name="connsiteY4" fmla="*/ 1107500 h 1224455"/>
                <a:gd name="connsiteX5" fmla="*/ 241398 w 1303234"/>
                <a:gd name="connsiteY5" fmla="*/ 1223113 h 1224455"/>
                <a:gd name="connsiteX0" fmla="*/ 1249971 w 1249970"/>
                <a:gd name="connsiteY0" fmla="*/ 0 h 1212034"/>
                <a:gd name="connsiteX1" fmla="*/ 272635 w 1249970"/>
                <a:gd name="connsiteY1" fmla="*/ 42726 h 1212034"/>
                <a:gd name="connsiteX2" fmla="*/ 162926 w 1249970"/>
                <a:gd name="connsiteY2" fmla="*/ 360595 h 1212034"/>
                <a:gd name="connsiteX3" fmla="*/ 17498 w 1249970"/>
                <a:gd name="connsiteY3" fmla="*/ 486162 h 1212034"/>
                <a:gd name="connsiteX4" fmla="*/ 27505 w 1249970"/>
                <a:gd name="connsiteY4" fmla="*/ 1095079 h 1212034"/>
                <a:gd name="connsiteX5" fmla="*/ 241398 w 1249970"/>
                <a:gd name="connsiteY5" fmla="*/ 1210692 h 1212034"/>
                <a:gd name="connsiteX0" fmla="*/ 1249971 w 1249971"/>
                <a:gd name="connsiteY0" fmla="*/ 24856 h 1192403"/>
                <a:gd name="connsiteX1" fmla="*/ 272635 w 1249971"/>
                <a:gd name="connsiteY1" fmla="*/ 23095 h 1192403"/>
                <a:gd name="connsiteX2" fmla="*/ 162926 w 1249971"/>
                <a:gd name="connsiteY2" fmla="*/ 340964 h 1192403"/>
                <a:gd name="connsiteX3" fmla="*/ 17498 w 1249971"/>
                <a:gd name="connsiteY3" fmla="*/ 466531 h 1192403"/>
                <a:gd name="connsiteX4" fmla="*/ 27505 w 1249971"/>
                <a:gd name="connsiteY4" fmla="*/ 1075448 h 1192403"/>
                <a:gd name="connsiteX5" fmla="*/ 241398 w 1249971"/>
                <a:gd name="connsiteY5" fmla="*/ 1191061 h 1192403"/>
                <a:gd name="connsiteX0" fmla="*/ 1249971 w 1249971"/>
                <a:gd name="connsiteY0" fmla="*/ 1761 h 1169308"/>
                <a:gd name="connsiteX1" fmla="*/ 272635 w 1249971"/>
                <a:gd name="connsiteY1" fmla="*/ 0 h 1169308"/>
                <a:gd name="connsiteX2" fmla="*/ 162926 w 1249971"/>
                <a:gd name="connsiteY2" fmla="*/ 317869 h 1169308"/>
                <a:gd name="connsiteX3" fmla="*/ 17498 w 1249971"/>
                <a:gd name="connsiteY3" fmla="*/ 443436 h 1169308"/>
                <a:gd name="connsiteX4" fmla="*/ 27505 w 1249971"/>
                <a:gd name="connsiteY4" fmla="*/ 1052353 h 1169308"/>
                <a:gd name="connsiteX5" fmla="*/ 241398 w 1249971"/>
                <a:gd name="connsiteY5" fmla="*/ 1167966 h 1169308"/>
                <a:gd name="connsiteX0" fmla="*/ 1249971 w 1249971"/>
                <a:gd name="connsiteY0" fmla="*/ 1761 h 1125591"/>
                <a:gd name="connsiteX1" fmla="*/ 272635 w 1249971"/>
                <a:gd name="connsiteY1" fmla="*/ 0 h 1125591"/>
                <a:gd name="connsiteX2" fmla="*/ 162926 w 1249971"/>
                <a:gd name="connsiteY2" fmla="*/ 317869 h 1125591"/>
                <a:gd name="connsiteX3" fmla="*/ 17498 w 1249971"/>
                <a:gd name="connsiteY3" fmla="*/ 443436 h 1125591"/>
                <a:gd name="connsiteX4" fmla="*/ 27505 w 1249971"/>
                <a:gd name="connsiteY4" fmla="*/ 1052353 h 1125591"/>
                <a:gd name="connsiteX5" fmla="*/ 241398 w 1249971"/>
                <a:gd name="connsiteY5" fmla="*/ 1111771 h 1125591"/>
                <a:gd name="connsiteX0" fmla="*/ 1269852 w 1269852"/>
                <a:gd name="connsiteY0" fmla="*/ 1761 h 1114745"/>
                <a:gd name="connsiteX1" fmla="*/ 292516 w 1269852"/>
                <a:gd name="connsiteY1" fmla="*/ 0 h 1114745"/>
                <a:gd name="connsiteX2" fmla="*/ 182807 w 1269852"/>
                <a:gd name="connsiteY2" fmla="*/ 317869 h 1114745"/>
                <a:gd name="connsiteX3" fmla="*/ 37379 w 1269852"/>
                <a:gd name="connsiteY3" fmla="*/ 443436 h 1114745"/>
                <a:gd name="connsiteX4" fmla="*/ 17572 w 1269852"/>
                <a:gd name="connsiteY4" fmla="*/ 1018636 h 1114745"/>
                <a:gd name="connsiteX5" fmla="*/ 261279 w 1269852"/>
                <a:gd name="connsiteY5" fmla="*/ 1111771 h 1114745"/>
                <a:gd name="connsiteX0" fmla="*/ 1269852 w 1269852"/>
                <a:gd name="connsiteY0" fmla="*/ 29594 h 1142578"/>
                <a:gd name="connsiteX1" fmla="*/ 292516 w 1269852"/>
                <a:gd name="connsiteY1" fmla="*/ 27833 h 1142578"/>
                <a:gd name="connsiteX2" fmla="*/ 182807 w 1269852"/>
                <a:gd name="connsiteY2" fmla="*/ 409699 h 1142578"/>
                <a:gd name="connsiteX3" fmla="*/ 37379 w 1269852"/>
                <a:gd name="connsiteY3" fmla="*/ 471269 h 1142578"/>
                <a:gd name="connsiteX4" fmla="*/ 17572 w 1269852"/>
                <a:gd name="connsiteY4" fmla="*/ 1046469 h 1142578"/>
                <a:gd name="connsiteX5" fmla="*/ 261279 w 1269852"/>
                <a:gd name="connsiteY5" fmla="*/ 1139604 h 1142578"/>
                <a:gd name="connsiteX0" fmla="*/ 1275737 w 1275737"/>
                <a:gd name="connsiteY0" fmla="*/ 29594 h 1141442"/>
                <a:gd name="connsiteX1" fmla="*/ 298401 w 1275737"/>
                <a:gd name="connsiteY1" fmla="*/ 27833 h 1141442"/>
                <a:gd name="connsiteX2" fmla="*/ 188692 w 1275737"/>
                <a:gd name="connsiteY2" fmla="*/ 409699 h 1141442"/>
                <a:gd name="connsiteX3" fmla="*/ 28355 w 1275737"/>
                <a:gd name="connsiteY3" fmla="*/ 524600 h 1141442"/>
                <a:gd name="connsiteX4" fmla="*/ 23457 w 1275737"/>
                <a:gd name="connsiteY4" fmla="*/ 1046469 h 1141442"/>
                <a:gd name="connsiteX5" fmla="*/ 267164 w 1275737"/>
                <a:gd name="connsiteY5" fmla="*/ 1139604 h 1141442"/>
                <a:gd name="connsiteX0" fmla="*/ 1275737 w 1275737"/>
                <a:gd name="connsiteY0" fmla="*/ 29594 h 1159911"/>
                <a:gd name="connsiteX1" fmla="*/ 298401 w 1275737"/>
                <a:gd name="connsiteY1" fmla="*/ 27833 h 1159911"/>
                <a:gd name="connsiteX2" fmla="*/ 188692 w 1275737"/>
                <a:gd name="connsiteY2" fmla="*/ 409699 h 1159911"/>
                <a:gd name="connsiteX3" fmla="*/ 28355 w 1275737"/>
                <a:gd name="connsiteY3" fmla="*/ 524600 h 1159911"/>
                <a:gd name="connsiteX4" fmla="*/ 23458 w 1275737"/>
                <a:gd name="connsiteY4" fmla="*/ 1099522 h 1159911"/>
                <a:gd name="connsiteX5" fmla="*/ 267164 w 1275737"/>
                <a:gd name="connsiteY5" fmla="*/ 1139604 h 1159911"/>
                <a:gd name="connsiteX0" fmla="*/ 1275737 w 1275737"/>
                <a:gd name="connsiteY0" fmla="*/ 29594 h 1149595"/>
                <a:gd name="connsiteX1" fmla="*/ 298401 w 1275737"/>
                <a:gd name="connsiteY1" fmla="*/ 27833 h 1149595"/>
                <a:gd name="connsiteX2" fmla="*/ 188692 w 1275737"/>
                <a:gd name="connsiteY2" fmla="*/ 409699 h 1149595"/>
                <a:gd name="connsiteX3" fmla="*/ 28355 w 1275737"/>
                <a:gd name="connsiteY3" fmla="*/ 524600 h 1149595"/>
                <a:gd name="connsiteX4" fmla="*/ 23458 w 1275737"/>
                <a:gd name="connsiteY4" fmla="*/ 1078300 h 1149595"/>
                <a:gd name="connsiteX5" fmla="*/ 267164 w 1275737"/>
                <a:gd name="connsiteY5" fmla="*/ 1139604 h 1149595"/>
                <a:gd name="connsiteX0" fmla="*/ 1275737 w 1275737"/>
                <a:gd name="connsiteY0" fmla="*/ 29594 h 1145804"/>
                <a:gd name="connsiteX1" fmla="*/ 298401 w 1275737"/>
                <a:gd name="connsiteY1" fmla="*/ 27833 h 1145804"/>
                <a:gd name="connsiteX2" fmla="*/ 188692 w 1275737"/>
                <a:gd name="connsiteY2" fmla="*/ 409699 h 1145804"/>
                <a:gd name="connsiteX3" fmla="*/ 28355 w 1275737"/>
                <a:gd name="connsiteY3" fmla="*/ 524600 h 1145804"/>
                <a:gd name="connsiteX4" fmla="*/ 23458 w 1275737"/>
                <a:gd name="connsiteY4" fmla="*/ 1067689 h 1145804"/>
                <a:gd name="connsiteX5" fmla="*/ 267164 w 1275737"/>
                <a:gd name="connsiteY5" fmla="*/ 1139604 h 1145804"/>
                <a:gd name="connsiteX0" fmla="*/ 1275737 w 1275737"/>
                <a:gd name="connsiteY0" fmla="*/ 29594 h 1163060"/>
                <a:gd name="connsiteX1" fmla="*/ 298401 w 1275737"/>
                <a:gd name="connsiteY1" fmla="*/ 27833 h 1163060"/>
                <a:gd name="connsiteX2" fmla="*/ 188692 w 1275737"/>
                <a:gd name="connsiteY2" fmla="*/ 409699 h 1163060"/>
                <a:gd name="connsiteX3" fmla="*/ 28355 w 1275737"/>
                <a:gd name="connsiteY3" fmla="*/ 524600 h 1163060"/>
                <a:gd name="connsiteX4" fmla="*/ 23458 w 1275737"/>
                <a:gd name="connsiteY4" fmla="*/ 1067689 h 1163060"/>
                <a:gd name="connsiteX5" fmla="*/ 267165 w 1275737"/>
                <a:gd name="connsiteY5" fmla="*/ 1160826 h 1163060"/>
                <a:gd name="connsiteX0" fmla="*/ 1279542 w 1279542"/>
                <a:gd name="connsiteY0" fmla="*/ 28581 h 1162047"/>
                <a:gd name="connsiteX1" fmla="*/ 302206 w 1279542"/>
                <a:gd name="connsiteY1" fmla="*/ 26820 h 1162047"/>
                <a:gd name="connsiteX2" fmla="*/ 261767 w 1279542"/>
                <a:gd name="connsiteY2" fmla="*/ 394990 h 1162047"/>
                <a:gd name="connsiteX3" fmla="*/ 32160 w 1279542"/>
                <a:gd name="connsiteY3" fmla="*/ 523587 h 1162047"/>
                <a:gd name="connsiteX4" fmla="*/ 27263 w 1279542"/>
                <a:gd name="connsiteY4" fmla="*/ 1066676 h 1162047"/>
                <a:gd name="connsiteX5" fmla="*/ 270970 w 1279542"/>
                <a:gd name="connsiteY5" fmla="*/ 1159813 h 1162047"/>
                <a:gd name="connsiteX0" fmla="*/ 1278010 w 1278010"/>
                <a:gd name="connsiteY0" fmla="*/ 28581 h 1162047"/>
                <a:gd name="connsiteX1" fmla="*/ 300674 w 1278010"/>
                <a:gd name="connsiteY1" fmla="*/ 26820 h 1162047"/>
                <a:gd name="connsiteX2" fmla="*/ 233295 w 1278010"/>
                <a:gd name="connsiteY2" fmla="*/ 394990 h 1162047"/>
                <a:gd name="connsiteX3" fmla="*/ 30628 w 1278010"/>
                <a:gd name="connsiteY3" fmla="*/ 523587 h 1162047"/>
                <a:gd name="connsiteX4" fmla="*/ 25731 w 1278010"/>
                <a:gd name="connsiteY4" fmla="*/ 1066676 h 1162047"/>
                <a:gd name="connsiteX5" fmla="*/ 269438 w 1278010"/>
                <a:gd name="connsiteY5" fmla="*/ 1159813 h 1162047"/>
                <a:gd name="connsiteX0" fmla="*/ 1278010 w 1278010"/>
                <a:gd name="connsiteY0" fmla="*/ 28581 h 1169025"/>
                <a:gd name="connsiteX1" fmla="*/ 300674 w 1278010"/>
                <a:gd name="connsiteY1" fmla="*/ 26820 h 1169025"/>
                <a:gd name="connsiteX2" fmla="*/ 233295 w 1278010"/>
                <a:gd name="connsiteY2" fmla="*/ 394990 h 1169025"/>
                <a:gd name="connsiteX3" fmla="*/ 30628 w 1278010"/>
                <a:gd name="connsiteY3" fmla="*/ 523587 h 1169025"/>
                <a:gd name="connsiteX4" fmla="*/ 25731 w 1278010"/>
                <a:gd name="connsiteY4" fmla="*/ 1066676 h 1169025"/>
                <a:gd name="connsiteX5" fmla="*/ 269438 w 1278010"/>
                <a:gd name="connsiteY5" fmla="*/ 1167506 h 1169025"/>
                <a:gd name="connsiteX0" fmla="*/ 1278010 w 1278010"/>
                <a:gd name="connsiteY0" fmla="*/ 28581 h 1168295"/>
                <a:gd name="connsiteX1" fmla="*/ 300674 w 1278010"/>
                <a:gd name="connsiteY1" fmla="*/ 26820 h 1168295"/>
                <a:gd name="connsiteX2" fmla="*/ 233295 w 1278010"/>
                <a:gd name="connsiteY2" fmla="*/ 394990 h 1168295"/>
                <a:gd name="connsiteX3" fmla="*/ 30628 w 1278010"/>
                <a:gd name="connsiteY3" fmla="*/ 523587 h 1168295"/>
                <a:gd name="connsiteX4" fmla="*/ 25731 w 1278010"/>
                <a:gd name="connsiteY4" fmla="*/ 1053855 h 1168295"/>
                <a:gd name="connsiteX5" fmla="*/ 269438 w 1278010"/>
                <a:gd name="connsiteY5" fmla="*/ 1167506 h 1168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78010" h="1168295">
                  <a:moveTo>
                    <a:pt x="1278010" y="28581"/>
                  </a:moveTo>
                  <a:cubicBezTo>
                    <a:pt x="952231" y="27994"/>
                    <a:pt x="474793" y="-34248"/>
                    <a:pt x="300674" y="26820"/>
                  </a:cubicBezTo>
                  <a:cubicBezTo>
                    <a:pt x="126555" y="87888"/>
                    <a:pt x="278303" y="312196"/>
                    <a:pt x="233295" y="394990"/>
                  </a:cubicBezTo>
                  <a:cubicBezTo>
                    <a:pt x="188287" y="477784"/>
                    <a:pt x="65222" y="413776"/>
                    <a:pt x="30628" y="523587"/>
                  </a:cubicBezTo>
                  <a:cubicBezTo>
                    <a:pt x="-3966" y="633398"/>
                    <a:pt x="-14071" y="946535"/>
                    <a:pt x="25731" y="1053855"/>
                  </a:cubicBezTo>
                  <a:cubicBezTo>
                    <a:pt x="65533" y="1161175"/>
                    <a:pt x="209879" y="1171885"/>
                    <a:pt x="269438" y="1167506"/>
                  </a:cubicBezTo>
                </a:path>
              </a:pathLst>
            </a:custGeom>
            <a:noFill/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0C1FD5C-4779-4D72-A1AA-2A6BF80A1B12}"/>
                </a:ext>
              </a:extLst>
            </p:cNvPr>
            <p:cNvSpPr/>
            <p:nvPr/>
          </p:nvSpPr>
          <p:spPr>
            <a:xfrm>
              <a:off x="6820349" y="1872434"/>
              <a:ext cx="508576" cy="164428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Arrow: Right 44">
              <a:extLst>
                <a:ext uri="{FF2B5EF4-FFF2-40B4-BE49-F238E27FC236}">
                  <a16:creationId xmlns:a16="http://schemas.microsoft.com/office/drawing/2014/main" id="{47CD3EBC-816C-43CF-B88D-1F6038251BD9}"/>
                </a:ext>
              </a:extLst>
            </p:cNvPr>
            <p:cNvSpPr/>
            <p:nvPr/>
          </p:nvSpPr>
          <p:spPr>
            <a:xfrm rot="5400000">
              <a:off x="6884861" y="3566326"/>
              <a:ext cx="1215762" cy="154740"/>
            </a:xfrm>
            <a:prstGeom prst="rightArrow">
              <a:avLst/>
            </a:prstGeom>
            <a:solidFill>
              <a:srgbClr val="FF0000"/>
            </a:solidFill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68" name="TextBox 67">
            <a:extLst>
              <a:ext uri="{FF2B5EF4-FFF2-40B4-BE49-F238E27FC236}">
                <a16:creationId xmlns:a16="http://schemas.microsoft.com/office/drawing/2014/main" id="{42D4958A-1421-4AEF-857A-DD5BF1FD9B60}"/>
              </a:ext>
            </a:extLst>
          </p:cNvPr>
          <p:cNvSpPr txBox="1"/>
          <p:nvPr/>
        </p:nvSpPr>
        <p:spPr>
          <a:xfrm>
            <a:off x="922512" y="2519435"/>
            <a:ext cx="16733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High capacity Air intake to meet maximum demand 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F5C3E29-5703-4154-824B-48660E824A6E}"/>
              </a:ext>
            </a:extLst>
          </p:cNvPr>
          <p:cNvSpPr txBox="1"/>
          <p:nvPr/>
        </p:nvSpPr>
        <p:spPr>
          <a:xfrm>
            <a:off x="5566679" y="2489578"/>
            <a:ext cx="12450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Slow to </a:t>
            </a:r>
          </a:p>
          <a:p>
            <a:r>
              <a:rPr lang="en-GB" dirty="0"/>
              <a:t>Exhaust to limit high discharge velocities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973 L -0.00087 0.125 " pathEditMode="relative" rAng="0" ptsTypes="AA">
                                      <p:cBhvr>
                                        <p:cTn id="9" dur="575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750"/>
                                        <p:tgtEl>
                                          <p:spTgt spid="68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185 L 0.00052 -0.1007 " pathEditMode="relative" rAng="0" ptsTypes="AA">
                                      <p:cBhvr>
                                        <p:cTn id="16" dur="575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5067" grpId="0" animBg="1"/>
      <p:bldP spid="180" grpId="0" animBg="1"/>
      <p:bldP spid="16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Box 1028">
            <a:extLst>
              <a:ext uri="{FF2B5EF4-FFF2-40B4-BE49-F238E27FC236}">
                <a16:creationId xmlns:a16="http://schemas.microsoft.com/office/drawing/2014/main" id="{F1FBF70B-6F63-4A9F-88AF-4F0BE18FF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987" y="22029"/>
            <a:ext cx="7104185" cy="128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527" tIns="41031" rIns="83527" bIns="41031">
            <a:spAutoFit/>
          </a:bodyPr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4431" b="1" dirty="0">
                <a:latin typeface="+mj-lt"/>
              </a:rPr>
              <a:t>Vent-A-Riser</a:t>
            </a:r>
          </a:p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2800" dirty="0">
                <a:latin typeface="+mj-lt"/>
              </a:rPr>
              <a:t>Installation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CE7479-8F30-4903-AC7E-6B506501E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604" y="1877774"/>
            <a:ext cx="2992514" cy="472898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50D06D-DC39-4C67-9ABA-26E2F9F25FF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885950"/>
            <a:ext cx="5842992" cy="4728980"/>
          </a:xfrm>
        </p:spPr>
        <p:txBody>
          <a:bodyPr>
            <a:normAutofit fontScale="70000" lnSpcReduction="20000"/>
          </a:bodyPr>
          <a:lstStyle/>
          <a:p>
            <a:r>
              <a:rPr lang="en-GB" dirty="0">
                <a:solidFill>
                  <a:srgbClr val="000000"/>
                </a:solidFill>
                <a:latin typeface="GTUHJ P+ Gotham"/>
              </a:rPr>
              <a:t>The valve must be installed at the top of each riser to ensure adequate Water-Hammer protection. A suitable isolating valve should also be installed to facilitate maintenance.</a:t>
            </a:r>
          </a:p>
          <a:p>
            <a:r>
              <a:rPr lang="en-GB" dirty="0">
                <a:solidFill>
                  <a:srgbClr val="000000"/>
                </a:solidFill>
                <a:latin typeface="GTUHJ P+ Gotham"/>
              </a:rPr>
              <a:t>To ensure proper operation the pipeline must be adequately flushed prior to installation. </a:t>
            </a:r>
          </a:p>
          <a:p>
            <a:r>
              <a:rPr lang="en-GB" dirty="0">
                <a:solidFill>
                  <a:srgbClr val="000000"/>
                </a:solidFill>
                <a:latin typeface="GTUHJ P+ Gotham"/>
              </a:rPr>
              <a:t>Valve must be mounted directly to ‘T’ connection supplying the final branch of the riser.</a:t>
            </a:r>
          </a:p>
          <a:p>
            <a:r>
              <a:rPr lang="en-GB" dirty="0">
                <a:solidFill>
                  <a:srgbClr val="000000"/>
                </a:solidFill>
                <a:latin typeface="GTUHJ P+ Gotham"/>
              </a:rPr>
              <a:t>A 1” male outlet connection allows any released water to be discharged externally to the building or to drain with a suitable air gap via a </a:t>
            </a:r>
            <a:r>
              <a:rPr lang="en-GB" dirty="0" err="1">
                <a:solidFill>
                  <a:srgbClr val="000000"/>
                </a:solidFill>
                <a:latin typeface="GTUHJ P+ Gotham"/>
              </a:rPr>
              <a:t>tundish</a:t>
            </a:r>
            <a:r>
              <a:rPr lang="en-GB" dirty="0">
                <a:solidFill>
                  <a:srgbClr val="000000"/>
                </a:solidFill>
                <a:latin typeface="GTUHJ P+ Gotham"/>
              </a:rPr>
              <a:t>.</a:t>
            </a:r>
          </a:p>
          <a:p>
            <a:r>
              <a:rPr lang="en-GB" dirty="0">
                <a:solidFill>
                  <a:srgbClr val="000000"/>
                </a:solidFill>
                <a:latin typeface="GTUHJ P+ Gotham"/>
              </a:rPr>
              <a:t>Refer to WRAS IRN R535 note for installation guidance.</a:t>
            </a:r>
            <a:endParaRPr lang="en-GB" dirty="0"/>
          </a:p>
          <a:p>
            <a:endParaRPr lang="en-GB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9DFB83-6EE0-4854-B7D4-73B2708F294C}"/>
              </a:ext>
            </a:extLst>
          </p:cNvPr>
          <p:cNvCxnSpPr>
            <a:cxnSpLocks/>
          </p:cNvCxnSpPr>
          <p:nvPr/>
        </p:nvCxnSpPr>
        <p:spPr>
          <a:xfrm>
            <a:off x="8028384" y="3433192"/>
            <a:ext cx="5760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52C1E0C-E3D4-4A29-9F6C-F7DCDC11B254}"/>
              </a:ext>
            </a:extLst>
          </p:cNvPr>
          <p:cNvCxnSpPr>
            <a:cxnSpLocks/>
          </p:cNvCxnSpPr>
          <p:nvPr/>
        </p:nvCxnSpPr>
        <p:spPr>
          <a:xfrm>
            <a:off x="8316416" y="3433192"/>
            <a:ext cx="0" cy="288032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BFA8E92-3276-420E-BB65-4C3163DC87C3}"/>
              </a:ext>
            </a:extLst>
          </p:cNvPr>
          <p:cNvSpPr txBox="1"/>
          <p:nvPr/>
        </p:nvSpPr>
        <p:spPr>
          <a:xfrm>
            <a:off x="7955268" y="2650257"/>
            <a:ext cx="10404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Install at elevations &gt; 10 meters higher than </a:t>
            </a:r>
            <a:r>
              <a:rPr lang="en-GB" sz="1100" dirty="0" err="1"/>
              <a:t>pumpset</a:t>
            </a:r>
            <a:endParaRPr lang="en-GB" sz="11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Box 1028">
            <a:extLst>
              <a:ext uri="{FF2B5EF4-FFF2-40B4-BE49-F238E27FC236}">
                <a16:creationId xmlns:a16="http://schemas.microsoft.com/office/drawing/2014/main" id="{F1FBF70B-6F63-4A9F-88AF-4F0BE18FF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987" y="22029"/>
            <a:ext cx="7104185" cy="128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527" tIns="41031" rIns="83527" bIns="41031">
            <a:spAutoFit/>
          </a:bodyPr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4431" b="1" dirty="0">
                <a:latin typeface="+mj-lt"/>
              </a:rPr>
              <a:t>Vent-A-Riser</a:t>
            </a:r>
          </a:p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2800" dirty="0">
                <a:latin typeface="+mj-lt"/>
              </a:rPr>
              <a:t>Installation – Do’s and Don’ts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50D06D-DC39-4C67-9ABA-26E2F9F25FF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1" y="1885951"/>
            <a:ext cx="4852612" cy="2911202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Drain pipe must be equal or larger than valve connection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Ensure drain pipe is sloping down towards </a:t>
            </a:r>
            <a:r>
              <a:rPr lang="en-GB" dirty="0" err="1"/>
              <a:t>tundish</a:t>
            </a:r>
            <a:r>
              <a:rPr lang="en-GB" dirty="0"/>
              <a:t> to avoid stagnation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Ensure free intake of clean air</a:t>
            </a:r>
          </a:p>
          <a:p>
            <a:endParaRPr lang="en-GB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BDA74C4-1067-45E1-A58F-C006274A9F09}"/>
              </a:ext>
            </a:extLst>
          </p:cNvPr>
          <p:cNvGrpSpPr/>
          <p:nvPr/>
        </p:nvGrpSpPr>
        <p:grpSpPr>
          <a:xfrm>
            <a:off x="5619749" y="1283673"/>
            <a:ext cx="3324224" cy="2686270"/>
            <a:chOff x="1102667" y="4531880"/>
            <a:chExt cx="3324224" cy="2686270"/>
          </a:xfrm>
        </p:grpSpPr>
        <p:sp>
          <p:nvSpPr>
            <p:cNvPr id="4" name="Rectangle 45" descr="Horizontal brick">
              <a:extLst>
                <a:ext uri="{FF2B5EF4-FFF2-40B4-BE49-F238E27FC236}">
                  <a16:creationId xmlns:a16="http://schemas.microsoft.com/office/drawing/2014/main" id="{C6C94AEE-EE8B-49F2-9CDE-EF63250BA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1592" y="4561472"/>
              <a:ext cx="287338" cy="971550"/>
            </a:xfrm>
            <a:prstGeom prst="rect">
              <a:avLst/>
            </a:prstGeom>
            <a:pattFill prst="horzBrick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0" name="Freeform: Shape 10">
              <a:extLst>
                <a:ext uri="{FF2B5EF4-FFF2-40B4-BE49-F238E27FC236}">
                  <a16:creationId xmlns:a16="http://schemas.microsoft.com/office/drawing/2014/main" id="{0EDAB8A4-5F76-4293-8DEF-023D9AEE71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5705" y="4772610"/>
              <a:ext cx="869950" cy="185737"/>
            </a:xfrm>
            <a:custGeom>
              <a:avLst/>
              <a:gdLst>
                <a:gd name="T0" fmla="*/ 246673 w 1370"/>
                <a:gd name="T1" fmla="*/ 0 h 293"/>
                <a:gd name="T2" fmla="*/ 0 w 1370"/>
                <a:gd name="T3" fmla="*/ 0 h 293"/>
                <a:gd name="T4" fmla="*/ 0 w 1370"/>
                <a:gd name="T5" fmla="*/ 451095 h 293"/>
                <a:gd name="T6" fmla="*/ 76200 w 1370"/>
                <a:gd name="T7" fmla="*/ 466725 h 293"/>
                <a:gd name="T8" fmla="*/ 85725 w 1370"/>
                <a:gd name="T9" fmla="*/ 76200 h 293"/>
                <a:gd name="T10" fmla="*/ 247650 w 1370"/>
                <a:gd name="T11" fmla="*/ 76200 h 293"/>
                <a:gd name="T12" fmla="*/ 246673 w 1370"/>
                <a:gd name="T13" fmla="*/ 0 h 2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293">
                  <a:moveTo>
                    <a:pt x="1370" y="0"/>
                  </a:moveTo>
                  <a:lnTo>
                    <a:pt x="0" y="111"/>
                  </a:lnTo>
                  <a:lnTo>
                    <a:pt x="0" y="293"/>
                  </a:lnTo>
                  <a:lnTo>
                    <a:pt x="97" y="275"/>
                  </a:lnTo>
                  <a:lnTo>
                    <a:pt x="98" y="204"/>
                  </a:lnTo>
                  <a:lnTo>
                    <a:pt x="1370" y="104"/>
                  </a:lnTo>
                  <a:lnTo>
                    <a:pt x="1370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Rectangle 4">
              <a:extLst>
                <a:ext uri="{FF2B5EF4-FFF2-40B4-BE49-F238E27FC236}">
                  <a16:creationId xmlns:a16="http://schemas.microsoft.com/office/drawing/2014/main" id="{4D3A038C-F9E1-4783-A726-E8BB6163F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7467" y="6096124"/>
              <a:ext cx="417513" cy="36513"/>
            </a:xfrm>
            <a:prstGeom prst="rect">
              <a:avLst/>
            </a:prstGeom>
            <a:solidFill>
              <a:srgbClr val="4472C4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3" name="Rectangle 5">
              <a:extLst>
                <a:ext uri="{FF2B5EF4-FFF2-40B4-BE49-F238E27FC236}">
                  <a16:creationId xmlns:a16="http://schemas.microsoft.com/office/drawing/2014/main" id="{1E6DBEB0-499B-4521-9818-92062C63A9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023" y="5089905"/>
              <a:ext cx="45719" cy="1011238"/>
            </a:xfrm>
            <a:prstGeom prst="rect">
              <a:avLst/>
            </a:prstGeom>
            <a:solidFill>
              <a:srgbClr val="4472C4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Rectangle 6">
              <a:extLst>
                <a:ext uri="{FF2B5EF4-FFF2-40B4-BE49-F238E27FC236}">
                  <a16:creationId xmlns:a16="http://schemas.microsoft.com/office/drawing/2014/main" id="{77994810-148A-4791-B0EE-59572DA5D1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407082" y="4747591"/>
              <a:ext cx="45719" cy="736600"/>
            </a:xfrm>
            <a:prstGeom prst="rect">
              <a:avLst/>
            </a:prstGeom>
            <a:solidFill>
              <a:srgbClr val="4472C4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5" name="Straight Connector 7">
              <a:extLst>
                <a:ext uri="{FF2B5EF4-FFF2-40B4-BE49-F238E27FC236}">
                  <a16:creationId xmlns:a16="http://schemas.microsoft.com/office/drawing/2014/main" id="{721C4D81-B596-4080-BA50-8CB42BF18C8A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2677467" y="4531880"/>
              <a:ext cx="0" cy="101600"/>
            </a:xfrm>
            <a:prstGeom prst="line">
              <a:avLst/>
            </a:prstGeom>
            <a:noFill/>
            <a:ln w="19050">
              <a:solidFill>
                <a:srgbClr val="4472C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6" name="Freeform: Shape 8">
              <a:extLst>
                <a:ext uri="{FF2B5EF4-FFF2-40B4-BE49-F238E27FC236}">
                  <a16:creationId xmlns:a16="http://schemas.microsoft.com/office/drawing/2014/main" id="{E04E7756-8FA3-4D17-89F6-B8C8D783F1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542" y="4542992"/>
              <a:ext cx="63500" cy="90488"/>
            </a:xfrm>
            <a:custGeom>
              <a:avLst/>
              <a:gdLst>
                <a:gd name="T0" fmla="*/ 2714 w 78688"/>
                <a:gd name="T1" fmla="*/ 0 h 113962"/>
                <a:gd name="T2" fmla="*/ 75975 w 78688"/>
                <a:gd name="T3" fmla="*/ 0 h 113962"/>
                <a:gd name="T4" fmla="*/ 5428 w 78688"/>
                <a:gd name="T5" fmla="*/ 32561 h 113962"/>
                <a:gd name="T6" fmla="*/ 78688 w 78688"/>
                <a:gd name="T7" fmla="*/ 48841 h 113962"/>
                <a:gd name="T8" fmla="*/ 0 w 78688"/>
                <a:gd name="T9" fmla="*/ 73261 h 113962"/>
                <a:gd name="T10" fmla="*/ 78688 w 78688"/>
                <a:gd name="T11" fmla="*/ 92254 h 113962"/>
                <a:gd name="T12" fmla="*/ 2713 w 78688"/>
                <a:gd name="T13" fmla="*/ 113962 h 1139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8688" h="113962">
                  <a:moveTo>
                    <a:pt x="2714" y="0"/>
                  </a:moveTo>
                  <a:lnTo>
                    <a:pt x="75975" y="0"/>
                  </a:lnTo>
                  <a:lnTo>
                    <a:pt x="5428" y="32561"/>
                  </a:lnTo>
                  <a:lnTo>
                    <a:pt x="78688" y="48841"/>
                  </a:lnTo>
                  <a:lnTo>
                    <a:pt x="0" y="73261"/>
                  </a:lnTo>
                  <a:lnTo>
                    <a:pt x="78688" y="92254"/>
                  </a:lnTo>
                  <a:lnTo>
                    <a:pt x="2713" y="113962"/>
                  </a:lnTo>
                </a:path>
              </a:pathLst>
            </a:custGeom>
            <a:noFill/>
            <a:ln w="12700">
              <a:solidFill>
                <a:srgbClr val="2F528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57" name="Group 9">
              <a:extLst>
                <a:ext uri="{FF2B5EF4-FFF2-40B4-BE49-F238E27FC236}">
                  <a16:creationId xmlns:a16="http://schemas.microsoft.com/office/drawing/2014/main" id="{A54ECD48-4D5B-48B7-931D-DEDD186A84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6417" y="4607049"/>
              <a:ext cx="360363" cy="342900"/>
              <a:chOff x="23281" y="7980"/>
              <a:chExt cx="8651" cy="8738"/>
            </a:xfrm>
          </p:grpSpPr>
          <p:sp>
            <p:nvSpPr>
              <p:cNvPr id="58" name="Straight Connector 15">
                <a:extLst>
                  <a:ext uri="{FF2B5EF4-FFF2-40B4-BE49-F238E27FC236}">
                    <a16:creationId xmlns:a16="http://schemas.microsoft.com/office/drawing/2014/main" id="{E9FA1665-5D85-428B-82FC-B3EE90BC42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81" y="13364"/>
                <a:ext cx="2593" cy="3354"/>
              </a:xfrm>
              <a:prstGeom prst="line">
                <a:avLst/>
              </a:prstGeom>
              <a:noFill/>
              <a:ln w="76200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Straight Connector 16">
                <a:extLst>
                  <a:ext uri="{FF2B5EF4-FFF2-40B4-BE49-F238E27FC236}">
                    <a16:creationId xmlns:a16="http://schemas.microsoft.com/office/drawing/2014/main" id="{B366710A-0AFD-4E3A-8B71-8CD1324A1750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24979" y="7980"/>
                <a:ext cx="6954" cy="8641"/>
              </a:xfrm>
              <a:prstGeom prst="line">
                <a:avLst/>
              </a:prstGeom>
              <a:noFill/>
              <a:ln w="76200">
                <a:solidFill>
                  <a:srgbClr val="00B05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60" name="Freeform 35">
              <a:extLst>
                <a:ext uri="{FF2B5EF4-FFF2-40B4-BE49-F238E27FC236}">
                  <a16:creationId xmlns:a16="http://schemas.microsoft.com/office/drawing/2014/main" id="{41D02688-E2B8-4C1F-87F3-5D16ED621A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3917" y="4752542"/>
              <a:ext cx="200025" cy="377825"/>
            </a:xfrm>
            <a:custGeom>
              <a:avLst/>
              <a:gdLst>
                <a:gd name="T0" fmla="*/ 246673 w 314"/>
                <a:gd name="T1" fmla="*/ 0 h 594"/>
                <a:gd name="T2" fmla="*/ 0 w 314"/>
                <a:gd name="T3" fmla="*/ 0 h 594"/>
                <a:gd name="T4" fmla="*/ 0 w 314"/>
                <a:gd name="T5" fmla="*/ 451095 h 594"/>
                <a:gd name="T6" fmla="*/ 76200 w 314"/>
                <a:gd name="T7" fmla="*/ 466725 h 594"/>
                <a:gd name="T8" fmla="*/ 85725 w 314"/>
                <a:gd name="T9" fmla="*/ 76200 h 594"/>
                <a:gd name="T10" fmla="*/ 247650 w 314"/>
                <a:gd name="T11" fmla="*/ 76200 h 594"/>
                <a:gd name="T12" fmla="*/ 246673 w 314"/>
                <a:gd name="T13" fmla="*/ 0 h 5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4" h="594">
                  <a:moveTo>
                    <a:pt x="313" y="0"/>
                  </a:moveTo>
                  <a:lnTo>
                    <a:pt x="0" y="0"/>
                  </a:lnTo>
                  <a:lnTo>
                    <a:pt x="0" y="566"/>
                  </a:lnTo>
                  <a:lnTo>
                    <a:pt x="109" y="594"/>
                  </a:lnTo>
                  <a:lnTo>
                    <a:pt x="109" y="96"/>
                  </a:lnTo>
                  <a:lnTo>
                    <a:pt x="314" y="96"/>
                  </a:lnTo>
                  <a:cubicBezTo>
                    <a:pt x="314" y="64"/>
                    <a:pt x="313" y="32"/>
                    <a:pt x="313" y="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: Shape 11">
              <a:extLst>
                <a:ext uri="{FF2B5EF4-FFF2-40B4-BE49-F238E27FC236}">
                  <a16:creationId xmlns:a16="http://schemas.microsoft.com/office/drawing/2014/main" id="{7DBC8ED1-58C9-43C4-88EC-473D36904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2480" y="5113847"/>
              <a:ext cx="69850" cy="239713"/>
            </a:xfrm>
            <a:custGeom>
              <a:avLst/>
              <a:gdLst>
                <a:gd name="T0" fmla="*/ 0 w 85969"/>
                <a:gd name="T1" fmla="*/ 0 h 300892"/>
                <a:gd name="T2" fmla="*/ 85969 w 85969"/>
                <a:gd name="T3" fmla="*/ 101600 h 300892"/>
                <a:gd name="T4" fmla="*/ 85969 w 85969"/>
                <a:gd name="T5" fmla="*/ 300892 h 30089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5969" h="300892">
                  <a:moveTo>
                    <a:pt x="0" y="0"/>
                  </a:moveTo>
                  <a:lnTo>
                    <a:pt x="85969" y="101600"/>
                  </a:lnTo>
                  <a:lnTo>
                    <a:pt x="85969" y="300892"/>
                  </a:lnTo>
                </a:path>
              </a:pathLst>
            </a:custGeom>
            <a:noFill/>
            <a:ln w="12700">
              <a:solidFill>
                <a:srgbClr val="2F528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3" name="Freeform: Shape 12">
              <a:extLst>
                <a:ext uri="{FF2B5EF4-FFF2-40B4-BE49-F238E27FC236}">
                  <a16:creationId xmlns:a16="http://schemas.microsoft.com/office/drawing/2014/main" id="{C07AB06E-3498-4F5F-9E34-E3E5C50D242C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305992" y="5113847"/>
              <a:ext cx="68263" cy="239713"/>
            </a:xfrm>
            <a:custGeom>
              <a:avLst/>
              <a:gdLst>
                <a:gd name="T0" fmla="*/ 0 w 85969"/>
                <a:gd name="T1" fmla="*/ 0 h 300892"/>
                <a:gd name="T2" fmla="*/ 84394 w 85969"/>
                <a:gd name="T3" fmla="*/ 101600 h 300892"/>
                <a:gd name="T4" fmla="*/ 84394 w 85969"/>
                <a:gd name="T5" fmla="*/ 300892 h 30089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5969" h="300892">
                  <a:moveTo>
                    <a:pt x="0" y="0"/>
                  </a:moveTo>
                  <a:lnTo>
                    <a:pt x="85969" y="101600"/>
                  </a:lnTo>
                  <a:lnTo>
                    <a:pt x="85969" y="300892"/>
                  </a:lnTo>
                </a:path>
              </a:pathLst>
            </a:custGeom>
            <a:noFill/>
            <a:ln w="12700">
              <a:solidFill>
                <a:srgbClr val="2F528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4" name="TextBox 126">
              <a:extLst>
                <a:ext uri="{FF2B5EF4-FFF2-40B4-BE49-F238E27FC236}">
                  <a16:creationId xmlns:a16="http://schemas.microsoft.com/office/drawing/2014/main" id="{56BBCF6C-E474-4082-82F2-3ADEB8C6C9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2667" y="5630652"/>
              <a:ext cx="1514475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Option to:</a:t>
              </a:r>
              <a:endPara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 Exhaust connection to    outside building </a:t>
              </a:r>
              <a:endPara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 Drain via </a:t>
              </a:r>
              <a:r>
                <a:rPr kumimoji="0" lang="en-US" altLang="en-US" sz="12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tundish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TextBox 100">
              <a:extLst>
                <a:ext uri="{FF2B5EF4-FFF2-40B4-BE49-F238E27FC236}">
                  <a16:creationId xmlns:a16="http://schemas.microsoft.com/office/drawing/2014/main" id="{C2D2C277-6E5B-488D-92B2-6917CBF7F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3666" y="6202487"/>
              <a:ext cx="1673225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Install as close to the ‘T’ connection (last point of demand) as possible to avoid stagnation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17">
              <a:extLst>
                <a:ext uri="{FF2B5EF4-FFF2-40B4-BE49-F238E27FC236}">
                  <a16:creationId xmlns:a16="http://schemas.microsoft.com/office/drawing/2014/main" id="{89ECA768-8463-42F6-B88C-655CBE817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442" y="5446837"/>
              <a:ext cx="88900" cy="27781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Rectangle 18">
              <a:extLst>
                <a:ext uri="{FF2B5EF4-FFF2-40B4-BE49-F238E27FC236}">
                  <a16:creationId xmlns:a16="http://schemas.microsoft.com/office/drawing/2014/main" id="{8B019D7A-935B-4414-AB07-C7974F7F1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0305" y="4927664"/>
              <a:ext cx="287337" cy="56991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: Shape 19">
              <a:extLst>
                <a:ext uri="{FF2B5EF4-FFF2-40B4-BE49-F238E27FC236}">
                  <a16:creationId xmlns:a16="http://schemas.microsoft.com/office/drawing/2014/main" id="{59DA2666-14B2-4922-9FE2-A9B3E796148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431182" y="4632587"/>
              <a:ext cx="287338" cy="288925"/>
            </a:xfrm>
            <a:custGeom>
              <a:avLst/>
              <a:gdLst>
                <a:gd name="T0" fmla="*/ 0 w 304800"/>
                <a:gd name="T1" fmla="*/ 353267 h 374468"/>
                <a:gd name="T2" fmla="*/ 0 w 304800"/>
                <a:gd name="T3" fmla="*/ 0 h 374468"/>
                <a:gd name="T4" fmla="*/ 112216 w 304800"/>
                <a:gd name="T5" fmla="*/ 0 h 374468"/>
                <a:gd name="T6" fmla="*/ 112216 w 304800"/>
                <a:gd name="T7" fmla="*/ 151400 h 374468"/>
                <a:gd name="T8" fmla="*/ 357051 w 304800"/>
                <a:gd name="T9" fmla="*/ 151400 h 374468"/>
                <a:gd name="T10" fmla="*/ 357051 w 304800"/>
                <a:gd name="T11" fmla="*/ 227100 h 374468"/>
                <a:gd name="T12" fmla="*/ 122418 w 304800"/>
                <a:gd name="T13" fmla="*/ 227100 h 374468"/>
                <a:gd name="T14" fmla="*/ 122418 w 304800"/>
                <a:gd name="T15" fmla="*/ 361678 h 3744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4800" h="374468">
                  <a:moveTo>
                    <a:pt x="0" y="365760"/>
                  </a:moveTo>
                  <a:lnTo>
                    <a:pt x="0" y="0"/>
                  </a:lnTo>
                  <a:lnTo>
                    <a:pt x="95794" y="0"/>
                  </a:lnTo>
                  <a:lnTo>
                    <a:pt x="95794" y="156754"/>
                  </a:lnTo>
                  <a:lnTo>
                    <a:pt x="304800" y="156754"/>
                  </a:lnTo>
                  <a:lnTo>
                    <a:pt x="304800" y="235131"/>
                  </a:lnTo>
                  <a:lnTo>
                    <a:pt x="104503" y="235131"/>
                  </a:lnTo>
                  <a:lnTo>
                    <a:pt x="104503" y="374468"/>
                  </a:lnTo>
                </a:path>
              </a:pathLst>
            </a:custGeom>
            <a:noFill/>
            <a:ln w="12700">
              <a:solidFill>
                <a:srgbClr val="2F528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9" name="Freeform: Shape 20">
              <a:extLst>
                <a:ext uri="{FF2B5EF4-FFF2-40B4-BE49-F238E27FC236}">
                  <a16:creationId xmlns:a16="http://schemas.microsoft.com/office/drawing/2014/main" id="{19F652B0-422D-45D4-BB1B-19304C692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855" y="5554787"/>
              <a:ext cx="201612" cy="176212"/>
            </a:xfrm>
            <a:custGeom>
              <a:avLst/>
              <a:gdLst>
                <a:gd name="T0" fmla="*/ 130205 w 163894"/>
                <a:gd name="T1" fmla="*/ 1100 h 221724"/>
                <a:gd name="T2" fmla="*/ 0 w 163894"/>
                <a:gd name="T3" fmla="*/ 0 h 221724"/>
                <a:gd name="T4" fmla="*/ 1562 w 163894"/>
                <a:gd name="T5" fmla="*/ 221435 h 221724"/>
                <a:gd name="T6" fmla="*/ 134162 w 163894"/>
                <a:gd name="T7" fmla="*/ 221724 h 221724"/>
                <a:gd name="T8" fmla="*/ 250433 w 163894"/>
                <a:gd name="T9" fmla="*/ 79138 h 221724"/>
                <a:gd name="T10" fmla="*/ 187821 w 163894"/>
                <a:gd name="T11" fmla="*/ 23589 h 221724"/>
                <a:gd name="T12" fmla="*/ 125754 w 163894"/>
                <a:gd name="T13" fmla="*/ 70091 h 221724"/>
                <a:gd name="T14" fmla="*/ 125753 w 163894"/>
                <a:gd name="T15" fmla="*/ 9470 h 2217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3894" h="221724">
                  <a:moveTo>
                    <a:pt x="85212" y="1100"/>
                  </a:moveTo>
                  <a:lnTo>
                    <a:pt x="0" y="0"/>
                  </a:lnTo>
                  <a:cubicBezTo>
                    <a:pt x="341" y="73812"/>
                    <a:pt x="681" y="147623"/>
                    <a:pt x="1022" y="221435"/>
                  </a:cubicBezTo>
                  <a:lnTo>
                    <a:pt x="87801" y="221724"/>
                  </a:lnTo>
                  <a:cubicBezTo>
                    <a:pt x="80981" y="183114"/>
                    <a:pt x="118254" y="162137"/>
                    <a:pt x="163894" y="79138"/>
                  </a:cubicBezTo>
                  <a:lnTo>
                    <a:pt x="122918" y="23589"/>
                  </a:lnTo>
                  <a:lnTo>
                    <a:pt x="82299" y="70091"/>
                  </a:lnTo>
                  <a:cubicBezTo>
                    <a:pt x="82299" y="49884"/>
                    <a:pt x="82298" y="29677"/>
                    <a:pt x="82298" y="9470"/>
                  </a:cubicBezTo>
                </a:path>
              </a:pathLst>
            </a:custGeom>
            <a:solidFill>
              <a:srgbClr val="FFFFFF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70" name="Group 23">
              <a:extLst>
                <a:ext uri="{FF2B5EF4-FFF2-40B4-BE49-F238E27FC236}">
                  <a16:creationId xmlns:a16="http://schemas.microsoft.com/office/drawing/2014/main" id="{ECE5F72F-0BA1-4A53-B90E-3DD0205289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4442" y="5746874"/>
              <a:ext cx="131763" cy="155575"/>
              <a:chOff x="4045" y="4832"/>
              <a:chExt cx="207" cy="244"/>
            </a:xfrm>
          </p:grpSpPr>
          <p:sp>
            <p:nvSpPr>
              <p:cNvPr id="71" name="Flowchart: Collate 21">
                <a:extLst>
                  <a:ext uri="{FF2B5EF4-FFF2-40B4-BE49-F238E27FC236}">
                    <a16:creationId xmlns:a16="http://schemas.microsoft.com/office/drawing/2014/main" id="{5E66AD08-0D47-44E6-8ECD-EA27BF8079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5" y="4832"/>
                <a:ext cx="160" cy="244"/>
              </a:xfrm>
              <a:prstGeom prst="flowChartCollat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" name="Straight Connector 22">
                <a:extLst>
                  <a:ext uri="{FF2B5EF4-FFF2-40B4-BE49-F238E27FC236}">
                    <a16:creationId xmlns:a16="http://schemas.microsoft.com/office/drawing/2014/main" id="{0AB5CC1B-4B4E-435E-BB6B-F8085DFE81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1" y="4954"/>
                <a:ext cx="12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" name="Straight Connector 23">
                <a:extLst>
                  <a:ext uri="{FF2B5EF4-FFF2-40B4-BE49-F238E27FC236}">
                    <a16:creationId xmlns:a16="http://schemas.microsoft.com/office/drawing/2014/main" id="{CA6909D1-A8CB-40CD-973D-2082EA1008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51" y="4869"/>
                <a:ext cx="0" cy="1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74" name="Rectangle 24">
              <a:extLst>
                <a:ext uri="{FF2B5EF4-FFF2-40B4-BE49-F238E27FC236}">
                  <a16:creationId xmlns:a16="http://schemas.microsoft.com/office/drawing/2014/main" id="{AF0CB490-57C3-4D81-AA22-E1370707F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4605" y="5938962"/>
              <a:ext cx="38100" cy="1101725"/>
            </a:xfrm>
            <a:prstGeom prst="rect">
              <a:avLst/>
            </a:prstGeom>
            <a:solidFill>
              <a:srgbClr val="4472C4"/>
            </a:solidFill>
            <a:ln w="5715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49E18100-94F8-4F8B-9D5E-D3F542E791D2}"/>
              </a:ext>
            </a:extLst>
          </p:cNvPr>
          <p:cNvGrpSpPr/>
          <p:nvPr/>
        </p:nvGrpSpPr>
        <p:grpSpPr>
          <a:xfrm>
            <a:off x="6730999" y="3933056"/>
            <a:ext cx="2212975" cy="2900363"/>
            <a:chOff x="4658667" y="4127624"/>
            <a:chExt cx="2212975" cy="2900363"/>
          </a:xfrm>
        </p:grpSpPr>
        <p:sp>
          <p:nvSpPr>
            <p:cNvPr id="51" name="Freeform 21">
              <a:extLst>
                <a:ext uri="{FF2B5EF4-FFF2-40B4-BE49-F238E27FC236}">
                  <a16:creationId xmlns:a16="http://schemas.microsoft.com/office/drawing/2014/main" id="{F3FABE1F-962F-4705-87AC-7977130A0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1692" y="4762624"/>
              <a:ext cx="165100" cy="377825"/>
            </a:xfrm>
            <a:custGeom>
              <a:avLst/>
              <a:gdLst>
                <a:gd name="T0" fmla="*/ 246673 w 314"/>
                <a:gd name="T1" fmla="*/ 0 h 594"/>
                <a:gd name="T2" fmla="*/ 0 w 314"/>
                <a:gd name="T3" fmla="*/ 0 h 594"/>
                <a:gd name="T4" fmla="*/ 0 w 314"/>
                <a:gd name="T5" fmla="*/ 451095 h 594"/>
                <a:gd name="T6" fmla="*/ 76200 w 314"/>
                <a:gd name="T7" fmla="*/ 466725 h 594"/>
                <a:gd name="T8" fmla="*/ 85725 w 314"/>
                <a:gd name="T9" fmla="*/ 76200 h 594"/>
                <a:gd name="T10" fmla="*/ 247650 w 314"/>
                <a:gd name="T11" fmla="*/ 76200 h 594"/>
                <a:gd name="T12" fmla="*/ 246673 w 314"/>
                <a:gd name="T13" fmla="*/ 0 h 5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4" h="594">
                  <a:moveTo>
                    <a:pt x="313" y="0"/>
                  </a:moveTo>
                  <a:lnTo>
                    <a:pt x="0" y="0"/>
                  </a:lnTo>
                  <a:lnTo>
                    <a:pt x="0" y="566"/>
                  </a:lnTo>
                  <a:lnTo>
                    <a:pt x="109" y="594"/>
                  </a:lnTo>
                  <a:lnTo>
                    <a:pt x="109" y="96"/>
                  </a:lnTo>
                  <a:lnTo>
                    <a:pt x="314" y="96"/>
                  </a:lnTo>
                  <a:cubicBezTo>
                    <a:pt x="314" y="64"/>
                    <a:pt x="313" y="32"/>
                    <a:pt x="313" y="0"/>
                  </a:cubicBez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5" name="Rectangle 25">
              <a:extLst>
                <a:ext uri="{FF2B5EF4-FFF2-40B4-BE49-F238E27FC236}">
                  <a16:creationId xmlns:a16="http://schemas.microsoft.com/office/drawing/2014/main" id="{D04B082E-93AB-4342-8D92-D0792B3F40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0155" y="6192962"/>
              <a:ext cx="374650" cy="34925"/>
            </a:xfrm>
            <a:prstGeom prst="rect">
              <a:avLst/>
            </a:prstGeom>
            <a:solidFill>
              <a:srgbClr val="4472C4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6" name="Rectangle 26">
              <a:extLst>
                <a:ext uri="{FF2B5EF4-FFF2-40B4-BE49-F238E27FC236}">
                  <a16:creationId xmlns:a16="http://schemas.microsoft.com/office/drawing/2014/main" id="{98964C2C-E793-43DB-B5EF-5F6AA13DF4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9880" y="4356893"/>
              <a:ext cx="34925" cy="1858963"/>
            </a:xfrm>
            <a:prstGeom prst="rect">
              <a:avLst/>
            </a:prstGeom>
            <a:solidFill>
              <a:srgbClr val="4472C4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7" name="Rectangle 27">
              <a:extLst>
                <a:ext uri="{FF2B5EF4-FFF2-40B4-BE49-F238E27FC236}">
                  <a16:creationId xmlns:a16="http://schemas.microsoft.com/office/drawing/2014/main" id="{594809D5-172C-41E4-ACA8-68A5D993AAD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783411" y="4047355"/>
              <a:ext cx="36513" cy="663575"/>
            </a:xfrm>
            <a:prstGeom prst="rect">
              <a:avLst/>
            </a:prstGeom>
            <a:solidFill>
              <a:srgbClr val="4472C4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78" name="Group 28">
              <a:extLst>
                <a:ext uri="{FF2B5EF4-FFF2-40B4-BE49-F238E27FC236}">
                  <a16:creationId xmlns:a16="http://schemas.microsoft.com/office/drawing/2014/main" id="{09899343-33BB-41A3-A363-3D8904AD67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17517" y="4127624"/>
              <a:ext cx="520700" cy="588963"/>
              <a:chOff x="53692" y="0"/>
              <a:chExt cx="10572" cy="10690"/>
            </a:xfrm>
          </p:grpSpPr>
          <p:sp>
            <p:nvSpPr>
              <p:cNvPr id="79" name="Straight Connector 43">
                <a:extLst>
                  <a:ext uri="{FF2B5EF4-FFF2-40B4-BE49-F238E27FC236}">
                    <a16:creationId xmlns:a16="http://schemas.microsoft.com/office/drawing/2014/main" id="{0F549073-FF31-43A7-AED9-8BA0821A1C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92" y="307"/>
                <a:ext cx="10572" cy="10383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" name="Straight Connector 44">
                <a:extLst>
                  <a:ext uri="{FF2B5EF4-FFF2-40B4-BE49-F238E27FC236}">
                    <a16:creationId xmlns:a16="http://schemas.microsoft.com/office/drawing/2014/main" id="{B8820BB1-571A-4D82-82F3-B8386AD31D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3934" y="0"/>
                <a:ext cx="9568" cy="10690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1" name="Rectangle 29">
              <a:extLst>
                <a:ext uri="{FF2B5EF4-FFF2-40B4-BE49-F238E27FC236}">
                  <a16:creationId xmlns:a16="http://schemas.microsoft.com/office/drawing/2014/main" id="{3427CD2E-B024-4CFB-9A39-70B7073B5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8717" y="5471195"/>
              <a:ext cx="80963" cy="2698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2" name="Rectangle 30">
              <a:extLst>
                <a:ext uri="{FF2B5EF4-FFF2-40B4-BE49-F238E27FC236}">
                  <a16:creationId xmlns:a16="http://schemas.microsoft.com/office/drawing/2014/main" id="{13383980-F842-4A9D-AF2E-46C780AEA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2846" y="4938257"/>
              <a:ext cx="269875" cy="55245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3" name="Freeform: Shape 31">
              <a:extLst>
                <a:ext uri="{FF2B5EF4-FFF2-40B4-BE49-F238E27FC236}">
                  <a16:creationId xmlns:a16="http://schemas.microsoft.com/office/drawing/2014/main" id="{06D58220-3A1C-47C1-B82D-CE23C01564F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903142" y="4653709"/>
              <a:ext cx="258762" cy="279400"/>
            </a:xfrm>
            <a:custGeom>
              <a:avLst/>
              <a:gdLst>
                <a:gd name="T0" fmla="*/ 0 w 304800"/>
                <a:gd name="T1" fmla="*/ 353267 h 374468"/>
                <a:gd name="T2" fmla="*/ 0 w 304800"/>
                <a:gd name="T3" fmla="*/ 0 h 374468"/>
                <a:gd name="T4" fmla="*/ 112216 w 304800"/>
                <a:gd name="T5" fmla="*/ 0 h 374468"/>
                <a:gd name="T6" fmla="*/ 112216 w 304800"/>
                <a:gd name="T7" fmla="*/ 151400 h 374468"/>
                <a:gd name="T8" fmla="*/ 357051 w 304800"/>
                <a:gd name="T9" fmla="*/ 151400 h 374468"/>
                <a:gd name="T10" fmla="*/ 357051 w 304800"/>
                <a:gd name="T11" fmla="*/ 227100 h 374468"/>
                <a:gd name="T12" fmla="*/ 122418 w 304800"/>
                <a:gd name="T13" fmla="*/ 227100 h 374468"/>
                <a:gd name="T14" fmla="*/ 122418 w 304800"/>
                <a:gd name="T15" fmla="*/ 361678 h 3744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4800" h="374468">
                  <a:moveTo>
                    <a:pt x="0" y="365760"/>
                  </a:moveTo>
                  <a:lnTo>
                    <a:pt x="0" y="0"/>
                  </a:lnTo>
                  <a:lnTo>
                    <a:pt x="95794" y="0"/>
                  </a:lnTo>
                  <a:lnTo>
                    <a:pt x="95794" y="156754"/>
                  </a:lnTo>
                  <a:lnTo>
                    <a:pt x="304800" y="156754"/>
                  </a:lnTo>
                  <a:lnTo>
                    <a:pt x="304800" y="235131"/>
                  </a:lnTo>
                  <a:lnTo>
                    <a:pt x="104503" y="235131"/>
                  </a:lnTo>
                  <a:lnTo>
                    <a:pt x="104503" y="374468"/>
                  </a:lnTo>
                </a:path>
              </a:pathLst>
            </a:custGeom>
            <a:noFill/>
            <a:ln w="12700">
              <a:solidFill>
                <a:srgbClr val="2F528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4" name="Freeform: Shape 32">
              <a:extLst>
                <a:ext uri="{FF2B5EF4-FFF2-40B4-BE49-F238E27FC236}">
                  <a16:creationId xmlns:a16="http://schemas.microsoft.com/office/drawing/2014/main" id="{C35527DE-10D9-44F3-8578-241760340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7130" y="5603999"/>
              <a:ext cx="180975" cy="171450"/>
            </a:xfrm>
            <a:custGeom>
              <a:avLst/>
              <a:gdLst>
                <a:gd name="T0" fmla="*/ 130205 w 163894"/>
                <a:gd name="T1" fmla="*/ 1100 h 221724"/>
                <a:gd name="T2" fmla="*/ 0 w 163894"/>
                <a:gd name="T3" fmla="*/ 0 h 221724"/>
                <a:gd name="T4" fmla="*/ 1562 w 163894"/>
                <a:gd name="T5" fmla="*/ 221435 h 221724"/>
                <a:gd name="T6" fmla="*/ 134162 w 163894"/>
                <a:gd name="T7" fmla="*/ 221724 h 221724"/>
                <a:gd name="T8" fmla="*/ 250433 w 163894"/>
                <a:gd name="T9" fmla="*/ 79138 h 221724"/>
                <a:gd name="T10" fmla="*/ 187821 w 163894"/>
                <a:gd name="T11" fmla="*/ 23589 h 221724"/>
                <a:gd name="T12" fmla="*/ 125754 w 163894"/>
                <a:gd name="T13" fmla="*/ 70091 h 221724"/>
                <a:gd name="T14" fmla="*/ 125753 w 163894"/>
                <a:gd name="T15" fmla="*/ 9470 h 2217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3894" h="221724">
                  <a:moveTo>
                    <a:pt x="85212" y="1100"/>
                  </a:moveTo>
                  <a:lnTo>
                    <a:pt x="0" y="0"/>
                  </a:lnTo>
                  <a:cubicBezTo>
                    <a:pt x="341" y="73812"/>
                    <a:pt x="681" y="147623"/>
                    <a:pt x="1022" y="221435"/>
                  </a:cubicBezTo>
                  <a:lnTo>
                    <a:pt x="87801" y="221724"/>
                  </a:lnTo>
                  <a:cubicBezTo>
                    <a:pt x="80981" y="183114"/>
                    <a:pt x="118254" y="162137"/>
                    <a:pt x="163894" y="79138"/>
                  </a:cubicBezTo>
                  <a:lnTo>
                    <a:pt x="122918" y="23589"/>
                  </a:lnTo>
                  <a:lnTo>
                    <a:pt x="82299" y="70091"/>
                  </a:lnTo>
                  <a:cubicBezTo>
                    <a:pt x="82299" y="49884"/>
                    <a:pt x="82298" y="29677"/>
                    <a:pt x="82298" y="9470"/>
                  </a:cubicBezTo>
                </a:path>
              </a:pathLst>
            </a:custGeom>
            <a:solidFill>
              <a:srgbClr val="FFFFFF"/>
            </a:solidFill>
            <a:ln w="1270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5" name="Rectangle 36">
              <a:extLst>
                <a:ext uri="{FF2B5EF4-FFF2-40B4-BE49-F238E27FC236}">
                  <a16:creationId xmlns:a16="http://schemas.microsoft.com/office/drawing/2014/main" id="{3E482CE2-C583-4188-9226-752A0761E9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5705" y="5958012"/>
              <a:ext cx="34925" cy="1069975"/>
            </a:xfrm>
            <a:prstGeom prst="rect">
              <a:avLst/>
            </a:prstGeom>
            <a:solidFill>
              <a:srgbClr val="4472C4"/>
            </a:solidFill>
            <a:ln w="57150">
              <a:solidFill>
                <a:srgbClr val="2F528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6" name="Straight Connector 37">
              <a:extLst>
                <a:ext uri="{FF2B5EF4-FFF2-40B4-BE49-F238E27FC236}">
                  <a16:creationId xmlns:a16="http://schemas.microsoft.com/office/drawing/2014/main" id="{7F752C11-2688-4C6F-8D1B-2AC319B709DE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5125392" y="4553298"/>
              <a:ext cx="0" cy="98425"/>
            </a:xfrm>
            <a:prstGeom prst="line">
              <a:avLst/>
            </a:prstGeom>
            <a:noFill/>
            <a:ln w="19050">
              <a:solidFill>
                <a:srgbClr val="4472C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7" name="Freeform: Shape 38">
              <a:extLst>
                <a:ext uri="{FF2B5EF4-FFF2-40B4-BE49-F238E27FC236}">
                  <a16:creationId xmlns:a16="http://schemas.microsoft.com/office/drawing/2014/main" id="{514BA765-CEB4-40E6-A37C-9A0BA75AA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3642" y="4564809"/>
              <a:ext cx="57150" cy="88900"/>
            </a:xfrm>
            <a:custGeom>
              <a:avLst/>
              <a:gdLst>
                <a:gd name="T0" fmla="*/ 2714 w 78688"/>
                <a:gd name="T1" fmla="*/ 0 h 113962"/>
                <a:gd name="T2" fmla="*/ 75975 w 78688"/>
                <a:gd name="T3" fmla="*/ 0 h 113962"/>
                <a:gd name="T4" fmla="*/ 5428 w 78688"/>
                <a:gd name="T5" fmla="*/ 32561 h 113962"/>
                <a:gd name="T6" fmla="*/ 78688 w 78688"/>
                <a:gd name="T7" fmla="*/ 48841 h 113962"/>
                <a:gd name="T8" fmla="*/ 0 w 78688"/>
                <a:gd name="T9" fmla="*/ 73261 h 113962"/>
                <a:gd name="T10" fmla="*/ 78688 w 78688"/>
                <a:gd name="T11" fmla="*/ 92254 h 113962"/>
                <a:gd name="T12" fmla="*/ 2713 w 78688"/>
                <a:gd name="T13" fmla="*/ 113962 h 1139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8688" h="113962">
                  <a:moveTo>
                    <a:pt x="2714" y="0"/>
                  </a:moveTo>
                  <a:lnTo>
                    <a:pt x="75975" y="0"/>
                  </a:lnTo>
                  <a:lnTo>
                    <a:pt x="5428" y="32561"/>
                  </a:lnTo>
                  <a:lnTo>
                    <a:pt x="78688" y="48841"/>
                  </a:lnTo>
                  <a:lnTo>
                    <a:pt x="0" y="73261"/>
                  </a:lnTo>
                  <a:lnTo>
                    <a:pt x="78688" y="92254"/>
                  </a:lnTo>
                  <a:lnTo>
                    <a:pt x="2713" y="113962"/>
                  </a:lnTo>
                </a:path>
              </a:pathLst>
            </a:custGeom>
            <a:noFill/>
            <a:ln w="12700">
              <a:solidFill>
                <a:srgbClr val="2F528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" name="Freeform: Shape 40">
              <a:extLst>
                <a:ext uri="{FF2B5EF4-FFF2-40B4-BE49-F238E27FC236}">
                  <a16:creationId xmlns:a16="http://schemas.microsoft.com/office/drawing/2014/main" id="{2AB6000B-DBE0-407D-A5DC-DDA77E9DDE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8667" y="5140449"/>
              <a:ext cx="61913" cy="233363"/>
            </a:xfrm>
            <a:custGeom>
              <a:avLst/>
              <a:gdLst>
                <a:gd name="T0" fmla="*/ 0 w 85969"/>
                <a:gd name="T1" fmla="*/ 0 h 300892"/>
                <a:gd name="T2" fmla="*/ 85969 w 85969"/>
                <a:gd name="T3" fmla="*/ 101600 h 300892"/>
                <a:gd name="T4" fmla="*/ 85969 w 85969"/>
                <a:gd name="T5" fmla="*/ 300892 h 30089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5969" h="300892">
                  <a:moveTo>
                    <a:pt x="0" y="0"/>
                  </a:moveTo>
                  <a:lnTo>
                    <a:pt x="85969" y="101600"/>
                  </a:lnTo>
                  <a:lnTo>
                    <a:pt x="85969" y="300892"/>
                  </a:lnTo>
                </a:path>
              </a:pathLst>
            </a:custGeom>
            <a:noFill/>
            <a:ln w="12700">
              <a:solidFill>
                <a:srgbClr val="2F528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" name="Freeform: Shape 41">
              <a:extLst>
                <a:ext uri="{FF2B5EF4-FFF2-40B4-BE49-F238E27FC236}">
                  <a16:creationId xmlns:a16="http://schemas.microsoft.com/office/drawing/2014/main" id="{D3AEE78C-0435-4F98-8EF0-B66FF940787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804717" y="5140449"/>
              <a:ext cx="61913" cy="231775"/>
            </a:xfrm>
            <a:custGeom>
              <a:avLst/>
              <a:gdLst>
                <a:gd name="T0" fmla="*/ 0 w 85969"/>
                <a:gd name="T1" fmla="*/ 0 h 300892"/>
                <a:gd name="T2" fmla="*/ 84394 w 85969"/>
                <a:gd name="T3" fmla="*/ 101600 h 300892"/>
                <a:gd name="T4" fmla="*/ 84394 w 85969"/>
                <a:gd name="T5" fmla="*/ 300892 h 30089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5969" h="300892">
                  <a:moveTo>
                    <a:pt x="0" y="0"/>
                  </a:moveTo>
                  <a:lnTo>
                    <a:pt x="85969" y="101600"/>
                  </a:lnTo>
                  <a:lnTo>
                    <a:pt x="85969" y="300892"/>
                  </a:lnTo>
                </a:path>
              </a:pathLst>
            </a:custGeom>
            <a:noFill/>
            <a:ln w="12700">
              <a:solidFill>
                <a:srgbClr val="2F528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" name="TextBox 105">
              <a:extLst>
                <a:ext uri="{FF2B5EF4-FFF2-40B4-BE49-F238E27FC236}">
                  <a16:creationId xmlns:a16="http://schemas.microsoft.com/office/drawing/2014/main" id="{8FC6A25E-8858-491B-ABC2-3A712BF256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98467" y="4759449"/>
              <a:ext cx="1273175" cy="1177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Locate pipework below the level of the surge arrestor to </a:t>
              </a:r>
              <a:r>
                <a:rPr kumimoji="0" lang="en-US" altLang="en-US" sz="12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minimise</a:t>
              </a:r>
              <a:r>
                <a:rPr kumimoji="0" lang="en-US" altLang="en-US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 the risk of water spill following pump trip</a:t>
              </a:r>
              <a:endPara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91" name="Group 1">
              <a:extLst>
                <a:ext uri="{FF2B5EF4-FFF2-40B4-BE49-F238E27FC236}">
                  <a16:creationId xmlns:a16="http://schemas.microsoft.com/office/drawing/2014/main" id="{037ACB3F-9722-4D9F-975C-99DD1C247C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52367" y="5781799"/>
              <a:ext cx="131763" cy="155575"/>
              <a:chOff x="4045" y="4832"/>
              <a:chExt cx="207" cy="244"/>
            </a:xfrm>
          </p:grpSpPr>
          <p:sp>
            <p:nvSpPr>
              <p:cNvPr id="92" name="Flowchart: Collate 21">
                <a:extLst>
                  <a:ext uri="{FF2B5EF4-FFF2-40B4-BE49-F238E27FC236}">
                    <a16:creationId xmlns:a16="http://schemas.microsoft.com/office/drawing/2014/main" id="{5C819B13-6B78-472F-A545-FD906F00A7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5" y="4832"/>
                <a:ext cx="160" cy="244"/>
              </a:xfrm>
              <a:prstGeom prst="flowChartCollat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3" name="Straight Connector 22">
                <a:extLst>
                  <a:ext uri="{FF2B5EF4-FFF2-40B4-BE49-F238E27FC236}">
                    <a16:creationId xmlns:a16="http://schemas.microsoft.com/office/drawing/2014/main" id="{742029E0-3B60-4FE6-A484-21C9CE1391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1" y="4954"/>
                <a:ext cx="12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94" name="Straight Connector 23">
                <a:extLst>
                  <a:ext uri="{FF2B5EF4-FFF2-40B4-BE49-F238E27FC236}">
                    <a16:creationId xmlns:a16="http://schemas.microsoft.com/office/drawing/2014/main" id="{FA95254E-A04B-4F72-9283-6DBC7814FE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51" y="4869"/>
                <a:ext cx="0" cy="1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95" name="Rectangle 46">
            <a:extLst>
              <a:ext uri="{FF2B5EF4-FFF2-40B4-BE49-F238E27FC236}">
                <a16:creationId xmlns:a16="http://schemas.microsoft.com/office/drawing/2014/main" id="{43C7ACBA-C578-40C2-B25C-BC765608FC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92" y="3645024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6" name="Rectangle 50">
            <a:extLst>
              <a:ext uri="{FF2B5EF4-FFF2-40B4-BE49-F238E27FC236}">
                <a16:creationId xmlns:a16="http://schemas.microsoft.com/office/drawing/2014/main" id="{B3F4CC37-B770-4527-8DB6-2C4594FD3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592" y="41022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92165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indoor, wall, sky, metalware&#10;&#10;Description automatically generated">
            <a:extLst>
              <a:ext uri="{FF2B5EF4-FFF2-40B4-BE49-F238E27FC236}">
                <a16:creationId xmlns:a16="http://schemas.microsoft.com/office/drawing/2014/main" id="{E1F412F4-CB66-45F6-8A9E-664B95378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87" b="89881" l="4812" r="98313">
                        <a14:foregroundMark x1="46726" y1="67791" x2="72123" y2="68122"/>
                        <a14:foregroundMark x1="72123" y1="68122" x2="52579" y2="64352"/>
                        <a14:foregroundMark x1="52579" y1="64352" x2="59251" y2="61607"/>
                        <a14:foregroundMark x1="59251" y1="61607" x2="70437" y2="61310"/>
                        <a14:foregroundMark x1="59673" y1="52513" x2="65997" y2="51091"/>
                        <a14:foregroundMark x1="7540" y1="48743" x2="9028" y2="50529"/>
                        <a14:foregroundMark x1="4836" y1="51091" x2="6052" y2="51422"/>
                        <a14:foregroundMark x1="92659" y1="49835" x2="95362" y2="48380"/>
                        <a14:foregroundMark x1="52381" y1="31515" x2="51314" y2="32044"/>
                        <a14:foregroundMark x1="77579" y1="30952" x2="58854" y2="31515"/>
                        <a14:foregroundMark x1="58854" y1="31515" x2="58854" y2="31515"/>
                        <a14:foregroundMark x1="72197" y1="68122" x2="77034" y2="68122"/>
                        <a14:foregroundMark x1="46205" y1="37070" x2="56572" y2="37798"/>
                        <a14:foregroundMark x1="56572" y1="37798" x2="56572" y2="37798"/>
                        <a14:foregroundMark x1="46329" y1="37070" x2="69370" y2="37434"/>
                        <a14:foregroundMark x1="69370" y1="37434" x2="69370" y2="37434"/>
                        <a14:foregroundMark x1="46329" y1="31316" x2="65600" y2="31680"/>
                        <a14:foregroundMark x1="65600" y1="31680" x2="65600" y2="31680"/>
                        <a14:foregroundMark x1="59921" y1="31878" x2="73934" y2="31316"/>
                        <a14:foregroundMark x1="98313" y1="51786" x2="98313" y2="442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5030832" y="1744290"/>
            <a:ext cx="4970293" cy="3727720"/>
          </a:xfrm>
          <a:prstGeom prst="rect">
            <a:avLst/>
          </a:prstGeom>
        </p:spPr>
      </p:pic>
      <p:sp>
        <p:nvSpPr>
          <p:cNvPr id="704519" name="Rectangle 7">
            <a:extLst>
              <a:ext uri="{FF2B5EF4-FFF2-40B4-BE49-F238E27FC236}">
                <a16:creationId xmlns:a16="http://schemas.microsoft.com/office/drawing/2014/main" id="{6E65A8C4-9E1C-440F-8FD3-166E0A2D704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29359" y="1798028"/>
            <a:ext cx="5438785" cy="4295268"/>
          </a:xfrm>
        </p:spPr>
        <p:txBody>
          <a:bodyPr>
            <a:normAutofit/>
          </a:bodyPr>
          <a:lstStyle/>
          <a:p>
            <a:r>
              <a:rPr lang="en-GB" sz="1800" b="1" dirty="0"/>
              <a:t>Materials: </a:t>
            </a:r>
          </a:p>
          <a:p>
            <a:pPr marL="400050" lvl="1" indent="0">
              <a:buNone/>
            </a:pPr>
            <a:r>
              <a:rPr lang="en-GB" sz="1400" dirty="0"/>
              <a:t>Body: Grade 304 Stainless Steel</a:t>
            </a:r>
          </a:p>
          <a:p>
            <a:pPr marL="400050" lvl="1" indent="0">
              <a:buNone/>
            </a:pPr>
            <a:r>
              <a:rPr lang="en-GB" sz="1400" dirty="0"/>
              <a:t>Floats: HDPE; Rubber parts: EPDM</a:t>
            </a:r>
            <a:endParaRPr lang="en-GB" sz="1800" b="1" dirty="0"/>
          </a:p>
          <a:p>
            <a:r>
              <a:rPr lang="en-GB" sz="1800" b="1" dirty="0"/>
              <a:t>Minimum operating pressure </a:t>
            </a:r>
            <a:r>
              <a:rPr lang="en-GB" sz="1800" dirty="0"/>
              <a:t>0.3 Bar g	</a:t>
            </a:r>
          </a:p>
          <a:p>
            <a:r>
              <a:rPr lang="en-GB" sz="1800" b="1" dirty="0"/>
              <a:t>Maximum operating pressure </a:t>
            </a:r>
            <a:r>
              <a:rPr lang="en-GB" sz="1800" dirty="0"/>
              <a:t>10 Bar g	</a:t>
            </a:r>
          </a:p>
          <a:p>
            <a:r>
              <a:rPr lang="en-GB" sz="1800" b="1" dirty="0"/>
              <a:t>Maximum surge pressure </a:t>
            </a:r>
            <a:r>
              <a:rPr lang="en-GB" sz="1800" dirty="0"/>
              <a:t>40 Bar g	</a:t>
            </a:r>
          </a:p>
          <a:p>
            <a:r>
              <a:rPr lang="en-GB" sz="1800" b="1" dirty="0"/>
              <a:t>Operating temperatures</a:t>
            </a:r>
            <a:r>
              <a:rPr lang="en-GB" sz="1800" dirty="0"/>
              <a:t>	2°c - 60°c	</a:t>
            </a:r>
          </a:p>
          <a:p>
            <a:r>
              <a:rPr lang="en-GB" sz="1800" b="1" dirty="0"/>
              <a:t>Air intake capacity at -0.1 bar g / -10kPa </a:t>
            </a:r>
          </a:p>
          <a:p>
            <a:pPr marL="0" indent="0">
              <a:buNone/>
            </a:pPr>
            <a:r>
              <a:rPr lang="en-GB" sz="1800" dirty="0"/>
              <a:t>49 Normal l/sec 176 m3/h	</a:t>
            </a:r>
          </a:p>
          <a:p>
            <a:r>
              <a:rPr lang="en-GB" sz="1800" b="1" dirty="0"/>
              <a:t>End connection</a:t>
            </a:r>
            <a:r>
              <a:rPr lang="en-GB" sz="1800" dirty="0"/>
              <a:t>	1” BSP Female	</a:t>
            </a:r>
          </a:p>
          <a:p>
            <a:r>
              <a:rPr lang="en-GB" sz="1800" b="1" dirty="0"/>
              <a:t>Weight (including ‘Y’ Strainer)</a:t>
            </a:r>
            <a:r>
              <a:rPr lang="en-GB" sz="1800" dirty="0"/>
              <a:t>	3.5 Kg	</a:t>
            </a:r>
          </a:p>
          <a:p>
            <a:pPr marL="0" indent="0">
              <a:buNone/>
            </a:pPr>
            <a:endParaRPr lang="en-GB" altLang="en-US" sz="14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1028">
            <a:extLst>
              <a:ext uri="{FF2B5EF4-FFF2-40B4-BE49-F238E27FC236}">
                <a16:creationId xmlns:a16="http://schemas.microsoft.com/office/drawing/2014/main" id="{FA333C20-B9AB-4536-9FAA-3E1E86168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987" y="22029"/>
            <a:ext cx="7104185" cy="128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527" tIns="41031" rIns="83527" bIns="41031">
            <a:spAutoFit/>
          </a:bodyPr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4431" b="1" dirty="0">
                <a:latin typeface="+mj-lt"/>
              </a:rPr>
              <a:t>Vent-A-Riser</a:t>
            </a:r>
          </a:p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2800" dirty="0">
                <a:latin typeface="+mj-lt"/>
              </a:rPr>
              <a:t>Technical Info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39E240B-FED3-4F29-8797-990DEBCE9171}"/>
              </a:ext>
            </a:extLst>
          </p:cNvPr>
          <p:cNvCxnSpPr>
            <a:cxnSpLocks/>
          </p:cNvCxnSpPr>
          <p:nvPr/>
        </p:nvCxnSpPr>
        <p:spPr>
          <a:xfrm flipV="1">
            <a:off x="6300192" y="4437112"/>
            <a:ext cx="1224136" cy="8640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AF5E287-8C45-4A18-87C0-7E88E25063D1}"/>
              </a:ext>
            </a:extLst>
          </p:cNvPr>
          <p:cNvSpPr txBox="1"/>
          <p:nvPr/>
        </p:nvSpPr>
        <p:spPr>
          <a:xfrm>
            <a:off x="5652119" y="5157192"/>
            <a:ext cx="1080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Non compressible HPDE floats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4F765A-8EE5-46B9-9568-61766C71461B}"/>
              </a:ext>
            </a:extLst>
          </p:cNvPr>
          <p:cNvSpPr txBox="1"/>
          <p:nvPr/>
        </p:nvSpPr>
        <p:spPr>
          <a:xfrm>
            <a:off x="5116373" y="1489209"/>
            <a:ext cx="2223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1” diameter air intake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7" name="Rectangle 1031">
            <a:extLst>
              <a:ext uri="{FF2B5EF4-FFF2-40B4-BE49-F238E27FC236}">
                <a16:creationId xmlns:a16="http://schemas.microsoft.com/office/drawing/2014/main" id="{19C36A1E-300C-45DC-9AEF-A3A3E984D71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23193" y="2204864"/>
            <a:ext cx="7309338" cy="3625362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GB" altLang="en-US" sz="2585" dirty="0">
                <a:solidFill>
                  <a:schemeClr val="bg1"/>
                </a:solidFill>
                <a:latin typeface="Arial" panose="020B0604020202020204" pitchFamily="34" charset="0"/>
              </a:rPr>
              <a:t>Adequate flushing through the ball valve prior to the installation of the RBXb2511-GP is therefore highly recommended.</a:t>
            </a:r>
            <a:endParaRPr lang="en-GB" altLang="en-US" sz="2585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C57D10D-BF65-42E7-926A-24CB8CB22F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722158"/>
              </p:ext>
            </p:extLst>
          </p:nvPr>
        </p:nvGraphicFramePr>
        <p:xfrm>
          <a:off x="655867" y="2667621"/>
          <a:ext cx="7832266" cy="2752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1877">
                  <a:extLst>
                    <a:ext uri="{9D8B030D-6E8A-4147-A177-3AD203B41FA5}">
                      <a16:colId xmlns:a16="http://schemas.microsoft.com/office/drawing/2014/main" val="663581757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3008288709"/>
                    </a:ext>
                  </a:extLst>
                </a:gridCol>
                <a:gridCol w="2980029">
                  <a:extLst>
                    <a:ext uri="{9D8B030D-6E8A-4147-A177-3AD203B41FA5}">
                      <a16:colId xmlns:a16="http://schemas.microsoft.com/office/drawing/2014/main" val="2702891970"/>
                    </a:ext>
                  </a:extLst>
                </a:gridCol>
              </a:tblGrid>
              <a:tr h="2771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Differences</a:t>
                      </a:r>
                      <a:endParaRPr lang="en-GB" sz="16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Cla-Val Vent-A-Riser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Vent-O-Mat RBXb211</a:t>
                      </a:r>
                      <a:endParaRPr lang="en-GB" sz="16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6817985"/>
                  </a:ext>
                </a:extLst>
              </a:tr>
              <a:tr h="248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Outlet connection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Threaded Outlet – Drain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Vented Grill 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7979058"/>
                  </a:ext>
                </a:extLst>
              </a:tr>
              <a:tr h="248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Minimum operating pressure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0.3 bar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0.5 bar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3994152"/>
                  </a:ext>
                </a:extLst>
              </a:tr>
              <a:tr h="248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Maximum operating pressure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10 bar (40 bar surge pressure)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25 bar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3778117"/>
                  </a:ext>
                </a:extLst>
              </a:tr>
              <a:tr h="779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Materials of construction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All Stainless steel with HPDE floats and EPDM rubber parts </a:t>
                      </a:r>
                      <a:endParaRPr lang="en-GB" sz="2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 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Fusion bonded epoxy coated mild steel and Stainless steel, with HPDE floats and EPDM rubber parts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6583353"/>
                  </a:ext>
                </a:extLst>
              </a:tr>
              <a:tr h="248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Weight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3.5 kg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5 kg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51992"/>
                  </a:ext>
                </a:extLst>
              </a:tr>
              <a:tr h="2484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Warranty Period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</a:rPr>
                        <a:t>3 years</a:t>
                      </a:r>
                      <a:endParaRPr lang="en-GB" sz="20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1 year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1116954"/>
                  </a:ext>
                </a:extLst>
              </a:tr>
            </a:tbl>
          </a:graphicData>
        </a:graphic>
      </p:graphicFrame>
      <p:pic>
        <p:nvPicPr>
          <p:cNvPr id="4098" name="Picture 2" descr="025RBXb2511 with Boss">
            <a:extLst>
              <a:ext uri="{FF2B5EF4-FFF2-40B4-BE49-F238E27FC236}">
                <a16:creationId xmlns:a16="http://schemas.microsoft.com/office/drawing/2014/main" id="{10D7CEC5-6BFC-48CE-B743-11F27357D7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546" y="928287"/>
            <a:ext cx="673100" cy="162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4" descr="A picture containing wall&#10;&#10;Description automatically generated">
            <a:extLst>
              <a:ext uri="{FF2B5EF4-FFF2-40B4-BE49-F238E27FC236}">
                <a16:creationId xmlns:a16="http://schemas.microsoft.com/office/drawing/2014/main" id="{0B30DE02-5EBC-4240-9860-0A3D653E4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68380" y="1129047"/>
            <a:ext cx="19621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D94C8AED-5E74-4B1A-885A-DD7B49236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469" y="5436399"/>
            <a:ext cx="6751089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Common functions:</a:t>
            </a: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Dampens effect of Water-Hammer at pump </a:t>
            </a:r>
            <a:r>
              <a:rPr kumimoji="0" lang="en-GB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startup</a:t>
            </a: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Provides full vacuum protection when the pump stops and the riser drains.</a:t>
            </a: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Pressurised air discharge during normal operation</a:t>
            </a:r>
            <a:endParaRPr kumimoji="0" lang="en-GB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1028">
            <a:extLst>
              <a:ext uri="{FF2B5EF4-FFF2-40B4-BE49-F238E27FC236}">
                <a16:creationId xmlns:a16="http://schemas.microsoft.com/office/drawing/2014/main" id="{38CB19C0-8781-4880-AAB0-0C2FBC055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987" y="22029"/>
            <a:ext cx="7104185" cy="128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527" tIns="41031" rIns="83527" bIns="41031">
            <a:spAutoFit/>
          </a:bodyPr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4431" b="1" dirty="0">
                <a:latin typeface="+mj-lt"/>
              </a:rPr>
              <a:t>Vent-A-Riser vs Vent-O-Mat</a:t>
            </a:r>
          </a:p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2800" dirty="0">
                <a:latin typeface="+mj-lt"/>
              </a:rPr>
              <a:t>Comparison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025RBXb2511 with Boss">
            <a:extLst>
              <a:ext uri="{FF2B5EF4-FFF2-40B4-BE49-F238E27FC236}">
                <a16:creationId xmlns:a16="http://schemas.microsoft.com/office/drawing/2014/main" id="{10D7CEC5-6BFC-48CE-B743-11F27357D7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615"/>
          <a:stretch/>
        </p:blipFill>
        <p:spPr bwMode="auto">
          <a:xfrm>
            <a:off x="5652120" y="2161456"/>
            <a:ext cx="3217294" cy="46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4" descr="A picture containing wall&#10;&#10;Description automatically generated">
            <a:extLst>
              <a:ext uri="{FF2B5EF4-FFF2-40B4-BE49-F238E27FC236}">
                <a16:creationId xmlns:a16="http://schemas.microsoft.com/office/drawing/2014/main" id="{0B30DE02-5EBC-4240-9860-0A3D653E43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66"/>
          <a:stretch/>
        </p:blipFill>
        <p:spPr bwMode="auto">
          <a:xfrm rot="5400000">
            <a:off x="-769964" y="1878044"/>
            <a:ext cx="4171950" cy="607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028">
            <a:extLst>
              <a:ext uri="{FF2B5EF4-FFF2-40B4-BE49-F238E27FC236}">
                <a16:creationId xmlns:a16="http://schemas.microsoft.com/office/drawing/2014/main" id="{38CB19C0-8781-4880-AAB0-0C2FBC055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987" y="22029"/>
            <a:ext cx="7104185" cy="128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527" tIns="41031" rIns="83527" bIns="41031">
            <a:spAutoFit/>
          </a:bodyPr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4431" b="1" dirty="0">
                <a:latin typeface="+mj-lt"/>
              </a:rPr>
              <a:t>Vent-A-Riser vs Vent-O-Mat</a:t>
            </a:r>
          </a:p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2800" dirty="0">
                <a:latin typeface="+mj-lt"/>
              </a:rPr>
              <a:t>Comparison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4BBC67-5A92-41AC-8220-9EC983FF36DD}"/>
              </a:ext>
            </a:extLst>
          </p:cNvPr>
          <p:cNvSpPr/>
          <p:nvPr/>
        </p:nvSpPr>
        <p:spPr>
          <a:xfrm>
            <a:off x="323528" y="1462597"/>
            <a:ext cx="8820471" cy="481364"/>
          </a:xfrm>
          <a:prstGeom prst="rect">
            <a:avLst/>
          </a:prstGeom>
          <a:pattFill prst="wdUpDiag">
            <a:fgClr>
              <a:schemeClr val="bg1">
                <a:lumMod val="50000"/>
              </a:schemeClr>
            </a:fgClr>
            <a:bgClr>
              <a:schemeClr val="bg1"/>
            </a:bgClr>
          </a:pattFill>
          <a:ln w="31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Gyproc ceiling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13EF991-F539-4307-9489-DA60D45F4CB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111064" y="2161456"/>
            <a:ext cx="3034104" cy="417195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Susceptible to ceiling debris and dust being ingested through the grills 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49FBE05E-7B50-4C92-993F-EA11E545324B}"/>
              </a:ext>
            </a:extLst>
          </p:cNvPr>
          <p:cNvSpPr/>
          <p:nvPr/>
        </p:nvSpPr>
        <p:spPr>
          <a:xfrm>
            <a:off x="5438970" y="2801607"/>
            <a:ext cx="964941" cy="289357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8A6F38-DA2C-4BB2-9E9D-18B841B12FEC}"/>
              </a:ext>
            </a:extLst>
          </p:cNvPr>
          <p:cNvSpPr txBox="1"/>
          <p:nvPr/>
        </p:nvSpPr>
        <p:spPr>
          <a:xfrm>
            <a:off x="76960" y="2171738"/>
            <a:ext cx="30341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Minimal risk with Tee outlet</a:t>
            </a:r>
          </a:p>
        </p:txBody>
      </p:sp>
    </p:spTree>
    <p:extLst>
      <p:ext uri="{BB962C8B-B14F-4D97-AF65-F5344CB8AC3E}">
        <p14:creationId xmlns:p14="http://schemas.microsoft.com/office/powerpoint/2010/main" val="252618735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28">
            <a:extLst>
              <a:ext uri="{FF2B5EF4-FFF2-40B4-BE49-F238E27FC236}">
                <a16:creationId xmlns:a16="http://schemas.microsoft.com/office/drawing/2014/main" id="{FA333C20-B9AB-4536-9FAA-3E1E86168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4987" y="22029"/>
            <a:ext cx="7104185" cy="1281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3527" tIns="41031" rIns="83527" bIns="41031">
            <a:spAutoFit/>
          </a:bodyPr>
          <a:lstStyle>
            <a:lvl1pPr marL="342900" indent="-3429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4431" b="1" dirty="0">
                <a:latin typeface="+mj-lt"/>
              </a:rPr>
              <a:t>Vent-A-Riser</a:t>
            </a:r>
          </a:p>
          <a:p>
            <a:pPr algn="ctr">
              <a:spcBef>
                <a:spcPct val="20000"/>
              </a:spcBef>
              <a:buFontTx/>
              <a:buNone/>
            </a:pPr>
            <a:r>
              <a:rPr lang="en-GB" altLang="en-US" sz="2800" dirty="0">
                <a:latin typeface="+mj-lt"/>
              </a:rPr>
              <a:t>Compliance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ED405F-B668-4653-A22C-A7693B850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828" y="1255606"/>
            <a:ext cx="3898411" cy="560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4792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871</Words>
  <Application>Microsoft Office PowerPoint</Application>
  <PresentationFormat>On-screen Show (4:3)</PresentationFormat>
  <Paragraphs>105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GTUHJ P+ Gotham</vt:lpstr>
      <vt:lpstr>Monotype Sorts</vt:lpstr>
      <vt:lpstr>Times New Roman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Aline Chessex</dc:creator>
  <cp:lastModifiedBy>Laura Cook</cp:lastModifiedBy>
  <cp:revision>42</cp:revision>
  <cp:lastPrinted>2018-04-23T12:22:01Z</cp:lastPrinted>
  <dcterms:created xsi:type="dcterms:W3CDTF">2016-06-10T06:46:43Z</dcterms:created>
  <dcterms:modified xsi:type="dcterms:W3CDTF">2019-09-23T13:42:38Z</dcterms:modified>
</cp:coreProperties>
</file>